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888274" y="3159252"/>
            <a:ext cx="7615646" cy="1062601"/>
          </a:xfrm>
        </p:spPr>
        <p:txBody>
          <a:bodyPr>
            <a:noAutofit/>
          </a:bodyPr>
          <a:lstStyle/>
          <a:p>
            <a:r>
              <a:rPr lang="uk-UA" sz="8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Всесвітній День снігу </a:t>
            </a:r>
            <a:endParaRPr lang="ru-RU" sz="80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4617" y="5342709"/>
            <a:ext cx="4362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spc="50" dirty="0" err="1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Блужан</a:t>
            </a:r>
            <a:r>
              <a:rPr lang="uk-UA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itchFamily="18" charset="0"/>
              </a:rPr>
              <a:t> Т.В. методист з виховної роботи навчально-методичного відділу координації освітньої діяльності та професійного розвитку Сумського ОІППО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8455" y="979714"/>
            <a:ext cx="7785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000" dirty="0" smtClean="0">
                <a:latin typeface="Book Antiqua" pitchFamily="18" charset="0"/>
              </a:rPr>
              <a:t>Щороку в третю неділю січня, за ініціативи Міжнародної федерації лижного спорту (FIS), відзначається — </a:t>
            </a:r>
            <a:r>
              <a:rPr lang="uk-UA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Всесвітній день снігу (</a:t>
            </a:r>
            <a:r>
              <a:rPr lang="uk-UA" sz="28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World</a:t>
            </a:r>
            <a:r>
              <a:rPr lang="uk-UA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28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Snow</a:t>
            </a:r>
            <a:r>
              <a:rPr lang="uk-UA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28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Day</a:t>
            </a:r>
            <a:r>
              <a:rPr lang="uk-UA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), </a:t>
            </a:r>
            <a:r>
              <a:rPr lang="uk-UA" sz="2000" dirty="0" smtClean="0">
                <a:latin typeface="Book Antiqua" pitchFamily="18" charset="0"/>
              </a:rPr>
              <a:t>або Міжнародний день зимових видів спорту. Вперше цей день відзначили взимку 2012 року.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0482" name="Picture 2" descr="https://nbukids.files.wordpress.com/2020/01/341813_2.jpg?w=313&amp;h=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118" y="2734808"/>
            <a:ext cx="3748325" cy="326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Всесвітній день снігу відзначається 19 січня 2020 року ⋆ Картинки,  листівки, привіта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89" y="3536769"/>
            <a:ext cx="4010297" cy="300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449977" y="326572"/>
            <a:ext cx="6492240" cy="56425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Book Antiqua" pitchFamily="18" charset="0"/>
              </a:rPr>
              <a:t>Цікаві факти про сніг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779" y="1035715"/>
            <a:ext cx="82949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Більше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половини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жителів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Землі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жодного</a:t>
            </a:r>
            <a:r>
              <a:rPr lang="ru-RU" sz="2000" dirty="0" smtClean="0">
                <a:latin typeface="Book Antiqua" pitchFamily="18" charset="0"/>
              </a:rPr>
              <a:t> разу у </a:t>
            </a:r>
            <a:r>
              <a:rPr lang="ru-RU" sz="2000" dirty="0" err="1" smtClean="0">
                <a:latin typeface="Book Antiqua" pitchFamily="18" charset="0"/>
              </a:rPr>
              <a:t>своєму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житті</a:t>
            </a:r>
            <a:r>
              <a:rPr lang="ru-RU" sz="2000" dirty="0" smtClean="0">
                <a:latin typeface="Book Antiqua" pitchFamily="18" charset="0"/>
              </a:rPr>
              <a:t> не </a:t>
            </a:r>
            <a:r>
              <a:rPr lang="ru-RU" sz="2000" dirty="0" err="1" smtClean="0">
                <a:latin typeface="Book Antiqua" pitchFamily="18" charset="0"/>
              </a:rPr>
              <a:t>бачили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Вченим</a:t>
            </a:r>
            <a:r>
              <a:rPr lang="ru-RU" sz="2000" dirty="0" smtClean="0">
                <a:latin typeface="Book Antiqua" pitchFamily="18" charset="0"/>
              </a:rPr>
              <a:t> так </a:t>
            </a:r>
            <a:r>
              <a:rPr lang="ru-RU" sz="2000" dirty="0" err="1" smtClean="0">
                <a:latin typeface="Book Antiqua" pitchFamily="18" charset="0"/>
              </a:rPr>
              <a:t>і</a:t>
            </a:r>
            <a:r>
              <a:rPr lang="ru-RU" sz="2000" dirty="0" smtClean="0">
                <a:latin typeface="Book Antiqua" pitchFamily="18" charset="0"/>
              </a:rPr>
              <a:t> не </a:t>
            </a:r>
            <a:r>
              <a:rPr lang="ru-RU" sz="2000" dirty="0" err="1" smtClean="0">
                <a:latin typeface="Book Antiqua" pitchFamily="18" charset="0"/>
              </a:rPr>
              <a:t>вдалося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знайти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хоча</a:t>
            </a:r>
            <a:r>
              <a:rPr lang="ru-RU" sz="2000" dirty="0" smtClean="0">
                <a:latin typeface="Book Antiqua" pitchFamily="18" charset="0"/>
              </a:rPr>
              <a:t> б </a:t>
            </a:r>
            <a:r>
              <a:rPr lang="ru-RU" sz="2000" dirty="0" err="1" smtClean="0">
                <a:latin typeface="Book Antiqua" pitchFamily="18" charset="0"/>
              </a:rPr>
              <a:t>дві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однакові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сніжинки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Люди </a:t>
            </a:r>
            <a:r>
              <a:rPr lang="ru-RU" sz="2000" dirty="0" err="1" smtClean="0">
                <a:latin typeface="Book Antiqua" pitchFamily="18" charset="0"/>
              </a:rPr>
              <a:t>навчилися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виробляти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штучний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відзеркалює</a:t>
            </a:r>
            <a:r>
              <a:rPr lang="ru-RU" sz="2000" dirty="0" smtClean="0">
                <a:latin typeface="Book Antiqua" pitchFamily="18" charset="0"/>
              </a:rPr>
              <a:t> до 90 % </a:t>
            </a:r>
            <a:r>
              <a:rPr lang="ru-RU" sz="2000" dirty="0" err="1" smtClean="0">
                <a:latin typeface="Book Antiqua" pitchFamily="18" charset="0"/>
              </a:rPr>
              <a:t>сонячного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світла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Найбільша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сніжинка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була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виявлена</a:t>
            </a:r>
            <a:r>
              <a:rPr lang="ru-RU" sz="2000" dirty="0" smtClean="0">
                <a:latin typeface="Book Antiqua" pitchFamily="18" charset="0"/>
              </a:rPr>
              <a:t> за </a:t>
            </a:r>
            <a:r>
              <a:rPr lang="ru-RU" sz="2000" dirty="0" err="1" smtClean="0">
                <a:latin typeface="Book Antiqua" pitchFamily="18" charset="0"/>
              </a:rPr>
              <a:t>всі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часи</a:t>
            </a:r>
            <a:r>
              <a:rPr lang="ru-RU" sz="2000" dirty="0" smtClean="0">
                <a:latin typeface="Book Antiqua" pitchFamily="18" charset="0"/>
              </a:rPr>
              <a:t>, мала </a:t>
            </a:r>
            <a:r>
              <a:rPr lang="ru-RU" sz="2000" dirty="0" err="1" smtClean="0">
                <a:latin typeface="Book Antiqua" pitchFamily="18" charset="0"/>
              </a:rPr>
              <a:t>діаметр</a:t>
            </a:r>
            <a:r>
              <a:rPr lang="ru-RU" sz="2000" dirty="0" smtClean="0">
                <a:latin typeface="Book Antiqua" pitchFamily="18" charset="0"/>
              </a:rPr>
              <a:t> 38 </a:t>
            </a:r>
            <a:r>
              <a:rPr lang="ru-RU" sz="2000" dirty="0" err="1" smtClean="0">
                <a:latin typeface="Book Antiqua" pitchFamily="18" charset="0"/>
              </a:rPr>
              <a:t>сантиметри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Сніжинки</a:t>
            </a:r>
            <a:r>
              <a:rPr lang="ru-RU" sz="2000" dirty="0" smtClean="0">
                <a:latin typeface="Book Antiqua" pitchFamily="18" charset="0"/>
              </a:rPr>
              <a:t> на 95 % </a:t>
            </a:r>
            <a:r>
              <a:rPr lang="ru-RU" sz="2000" dirty="0" err="1" smtClean="0">
                <a:latin typeface="Book Antiqua" pitchFamily="18" charset="0"/>
              </a:rPr>
              <a:t>складаються</a:t>
            </a:r>
            <a:r>
              <a:rPr lang="ru-RU" sz="2000" dirty="0" smtClean="0">
                <a:latin typeface="Book Antiqua" pitchFamily="18" charset="0"/>
              </a:rPr>
              <a:t> з </a:t>
            </a:r>
            <a:r>
              <a:rPr lang="ru-RU" sz="2000" dirty="0" err="1" smtClean="0">
                <a:latin typeface="Book Antiqua" pitchFamily="18" charset="0"/>
              </a:rPr>
              <a:t>повітря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Високо</a:t>
            </a:r>
            <a:r>
              <a:rPr lang="ru-RU" sz="2000" dirty="0" smtClean="0">
                <a:latin typeface="Book Antiqua" pitchFamily="18" charset="0"/>
              </a:rPr>
              <a:t> в горах </a:t>
            </a:r>
            <a:r>
              <a:rPr lang="ru-RU" sz="2000" dirty="0" err="1" smtClean="0">
                <a:latin typeface="Book Antiqua" pitchFamily="18" charset="0"/>
              </a:rPr>
              <a:t>і</a:t>
            </a:r>
            <a:r>
              <a:rPr lang="ru-RU" sz="2000" dirty="0" smtClean="0">
                <a:latin typeface="Book Antiqua" pitchFamily="18" charset="0"/>
              </a:rPr>
              <a:t> в </a:t>
            </a:r>
            <a:r>
              <a:rPr lang="ru-RU" sz="2000" dirty="0" err="1" smtClean="0">
                <a:latin typeface="Book Antiqua" pitchFamily="18" charset="0"/>
              </a:rPr>
              <a:t>полярних</a:t>
            </a:r>
            <a:r>
              <a:rPr lang="ru-RU" sz="2000" dirty="0" smtClean="0">
                <a:latin typeface="Book Antiqua" pitchFamily="18" charset="0"/>
              </a:rPr>
              <a:t> широтах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іноді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буває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червоного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або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рожевого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відтінку</a:t>
            </a:r>
            <a:r>
              <a:rPr lang="ru-RU" sz="2000" dirty="0" smtClean="0">
                <a:latin typeface="Book Antiqua" pitchFamily="18" charset="0"/>
              </a:rPr>
              <a:t> через </a:t>
            </a:r>
            <a:r>
              <a:rPr lang="ru-RU" sz="2000" dirty="0" err="1" smtClean="0">
                <a:latin typeface="Book Antiqua" pitchFamily="18" charset="0"/>
              </a:rPr>
              <a:t>водорості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мають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назву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сніжна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хламідомонада</a:t>
            </a:r>
            <a:r>
              <a:rPr lang="ru-RU" sz="2000" dirty="0" smtClean="0">
                <a:latin typeface="Book Antiqua" pitchFamily="18" charset="0"/>
              </a:rPr>
              <a:t> (</a:t>
            </a:r>
            <a:r>
              <a:rPr lang="en-US" sz="2000" dirty="0" err="1" smtClean="0">
                <a:latin typeface="Book Antiqua" pitchFamily="18" charset="0"/>
              </a:rPr>
              <a:t>Chlamydomonas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nivalis</a:t>
            </a:r>
            <a:r>
              <a:rPr lang="en-US" sz="2000" dirty="0" smtClean="0">
                <a:latin typeface="Book Antiqua" pitchFamily="18" charset="0"/>
              </a:rPr>
              <a:t>). </a:t>
            </a:r>
            <a:r>
              <a:rPr lang="ru-RU" sz="2000" dirty="0" err="1" smtClean="0">
                <a:latin typeface="Book Antiqua" pitchFamily="18" charset="0"/>
              </a:rPr>
              <a:t>Такий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на смак </a:t>
            </a:r>
            <a:r>
              <a:rPr lang="ru-RU" sz="2000" dirty="0" err="1" smtClean="0">
                <a:latin typeface="Book Antiqua" pitchFamily="18" charset="0"/>
              </a:rPr>
              <a:t>нагадує</a:t>
            </a:r>
            <a:r>
              <a:rPr lang="ru-RU" sz="2000" dirty="0" smtClean="0">
                <a:latin typeface="Book Antiqua" pitchFamily="18" charset="0"/>
              </a:rPr>
              <a:t> кавун.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Швидкість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з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якою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падають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сніжинки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менше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ніж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кілометр</a:t>
            </a:r>
            <a:r>
              <a:rPr lang="ru-RU" sz="2000" dirty="0" smtClean="0">
                <a:latin typeface="Book Antiqua" pitchFamily="18" charset="0"/>
              </a:rPr>
              <a:t> за годину.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хрустить</a:t>
            </a:r>
            <a:r>
              <a:rPr lang="ru-RU" sz="2000" dirty="0" smtClean="0">
                <a:latin typeface="Book Antiqua" pitchFamily="18" charset="0"/>
              </a:rPr>
              <a:t> у нас </a:t>
            </a:r>
            <a:r>
              <a:rPr lang="ru-RU" sz="2000" dirty="0" err="1" smtClean="0">
                <a:latin typeface="Book Antiqua" pitchFamily="18" charset="0"/>
              </a:rPr>
              <a:t>під</a:t>
            </a:r>
            <a:r>
              <a:rPr lang="ru-RU" sz="2000" dirty="0" smtClean="0">
                <a:latin typeface="Book Antiqua" pitchFamily="18" charset="0"/>
              </a:rPr>
              <a:t> ногами через </a:t>
            </a:r>
            <a:r>
              <a:rPr lang="ru-RU" sz="2000" dirty="0" err="1" smtClean="0">
                <a:latin typeface="Book Antiqua" pitchFamily="18" charset="0"/>
              </a:rPr>
              <a:t>деформацію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кристалів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сніжинок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У </a:t>
            </a:r>
            <a:r>
              <a:rPr lang="ru-RU" sz="2000" dirty="0" err="1" smtClean="0">
                <a:latin typeface="Book Antiqua" pitchFamily="18" charset="0"/>
              </a:rPr>
              <a:t>Японії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є</a:t>
            </a:r>
            <a:r>
              <a:rPr lang="ru-RU" sz="2000" dirty="0" smtClean="0">
                <a:latin typeface="Book Antiqua" pitchFamily="18" charset="0"/>
              </a:rPr>
              <a:t> музей </a:t>
            </a:r>
            <a:r>
              <a:rPr lang="ru-RU" sz="2000" dirty="0" err="1" smtClean="0">
                <a:latin typeface="Book Antiqua" pitchFamily="18" charset="0"/>
              </a:rPr>
              <a:t>сніжинок</a:t>
            </a:r>
            <a:r>
              <a:rPr lang="ru-RU" sz="2000" dirty="0" smtClean="0">
                <a:latin typeface="Book Antiqua" pitchFamily="18" charset="0"/>
              </a:rPr>
              <a:t>.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580606" y="378823"/>
            <a:ext cx="6492240" cy="56425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Book Antiqua" pitchFamily="18" charset="0"/>
              </a:rPr>
              <a:t>Цікаві факти про сніг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307" y="1023558"/>
            <a:ext cx="7955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У </a:t>
            </a:r>
            <a:r>
              <a:rPr lang="ru-RU" sz="2000" dirty="0" err="1" smtClean="0">
                <a:latin typeface="Book Antiqua" pitchFamily="18" charset="0"/>
              </a:rPr>
              <a:t>Японії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поширений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міф</a:t>
            </a:r>
            <a:r>
              <a:rPr lang="ru-RU" sz="2000" dirty="0" smtClean="0">
                <a:latin typeface="Book Antiqua" pitchFamily="18" charset="0"/>
              </a:rPr>
              <a:t> про те,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японський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відрізняється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 за кордоном.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У </a:t>
            </a:r>
            <a:r>
              <a:rPr lang="ru-RU" sz="2000" dirty="0" err="1" smtClean="0">
                <a:latin typeface="Book Antiqua" pitchFamily="18" charset="0"/>
              </a:rPr>
              <a:t>мові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саамського</a:t>
            </a:r>
            <a:r>
              <a:rPr lang="ru-RU" sz="2000" dirty="0" smtClean="0">
                <a:latin typeface="Book Antiqua" pitchFamily="18" charset="0"/>
              </a:rPr>
              <a:t> народу,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проживає</a:t>
            </a:r>
            <a:r>
              <a:rPr lang="ru-RU" sz="2000" dirty="0" smtClean="0">
                <a:latin typeface="Book Antiqua" pitchFamily="18" charset="0"/>
              </a:rPr>
              <a:t> на </a:t>
            </a:r>
            <a:r>
              <a:rPr lang="ru-RU" sz="2000" dirty="0" err="1" smtClean="0">
                <a:latin typeface="Book Antiqua" pitchFamily="18" charset="0"/>
              </a:rPr>
              <a:t>території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Фінляндії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існує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близько</a:t>
            </a:r>
            <a:r>
              <a:rPr lang="ru-RU" sz="2000" dirty="0" smtClean="0">
                <a:latin typeface="Book Antiqua" pitchFamily="18" charset="0"/>
              </a:rPr>
              <a:t> 180 </a:t>
            </a:r>
            <a:r>
              <a:rPr lang="ru-RU" sz="2000" dirty="0" err="1" smtClean="0">
                <a:latin typeface="Book Antiqua" pitchFamily="18" charset="0"/>
              </a:rPr>
              <a:t>слів</a:t>
            </a:r>
            <a:r>
              <a:rPr lang="ru-RU" sz="2000" dirty="0" smtClean="0">
                <a:latin typeface="Book Antiqua" pitchFamily="18" charset="0"/>
              </a:rPr>
              <a:t> для </a:t>
            </a:r>
            <a:r>
              <a:rPr lang="ru-RU" sz="2000" dirty="0" err="1" smtClean="0">
                <a:latin typeface="Book Antiqua" pitchFamily="18" charset="0"/>
              </a:rPr>
              <a:t>позначення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льоду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їх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різновидів</a:t>
            </a:r>
            <a:r>
              <a:rPr lang="ru-RU" sz="2000" dirty="0" smtClean="0">
                <a:latin typeface="Book Antiqua" pitchFamily="18" charset="0"/>
              </a:rPr>
              <a:t>. У </a:t>
            </a:r>
            <a:r>
              <a:rPr lang="ru-RU" sz="2000" dirty="0" err="1" smtClean="0">
                <a:latin typeface="Book Antiqua" pitchFamily="18" charset="0"/>
              </a:rPr>
              <a:t>ескімоській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мові</a:t>
            </a:r>
            <a:r>
              <a:rPr lang="ru-RU" sz="2000" dirty="0" smtClean="0">
                <a:latin typeface="Book Antiqua" pitchFamily="18" charset="0"/>
              </a:rPr>
              <a:t> для </a:t>
            </a:r>
            <a:r>
              <a:rPr lang="ru-RU" sz="2000" dirty="0" err="1" smtClean="0">
                <a:latin typeface="Book Antiqua" pitchFamily="18" charset="0"/>
              </a:rPr>
              <a:t>позначення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більш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ніж</a:t>
            </a:r>
            <a:r>
              <a:rPr lang="ru-RU" sz="2000" dirty="0" smtClean="0">
                <a:latin typeface="Book Antiqua" pitchFamily="18" charset="0"/>
              </a:rPr>
              <a:t> 20 </a:t>
            </a:r>
            <a:r>
              <a:rPr lang="ru-RU" sz="2000" dirty="0" err="1" smtClean="0">
                <a:latin typeface="Book Antiqua" pitchFamily="18" charset="0"/>
              </a:rPr>
              <a:t>слів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Один </a:t>
            </a:r>
            <a:r>
              <a:rPr lang="ru-RU" sz="2000" dirty="0" err="1" smtClean="0">
                <a:latin typeface="Book Antiqua" pitchFamily="18" charset="0"/>
              </a:rPr>
              <a:t>кубічний</a:t>
            </a:r>
            <a:r>
              <a:rPr lang="ru-RU" sz="2000" dirty="0" smtClean="0">
                <a:latin typeface="Book Antiqua" pitchFamily="18" charset="0"/>
              </a:rPr>
              <a:t> метр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містить</a:t>
            </a:r>
            <a:r>
              <a:rPr lang="ru-RU" sz="2000" dirty="0" smtClean="0">
                <a:latin typeface="Book Antiqua" pitchFamily="18" charset="0"/>
              </a:rPr>
              <a:t> у </a:t>
            </a:r>
            <a:r>
              <a:rPr lang="ru-RU" sz="2000" dirty="0" err="1" smtClean="0">
                <a:latin typeface="Book Antiqua" pitchFamily="18" charset="0"/>
              </a:rPr>
              <a:t>собі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більше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трьох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мільйонів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сніжинок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err="1" smtClean="0">
                <a:latin typeface="Book Antiqua" pitchFamily="18" charset="0"/>
              </a:rPr>
              <a:t>Сніжинки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падають</a:t>
            </a:r>
            <a:r>
              <a:rPr lang="ru-RU" sz="2000" dirty="0" smtClean="0">
                <a:latin typeface="Book Antiqua" pitchFamily="18" charset="0"/>
              </a:rPr>
              <a:t> на </a:t>
            </a:r>
            <a:r>
              <a:rPr lang="ru-RU" sz="2000" dirty="0" err="1" smtClean="0">
                <a:latin typeface="Book Antiqua" pitchFamily="18" charset="0"/>
              </a:rPr>
              <a:t>поверхню</a:t>
            </a:r>
            <a:r>
              <a:rPr lang="ru-RU" sz="2000" dirty="0" smtClean="0">
                <a:latin typeface="Book Antiqua" pitchFamily="18" charset="0"/>
              </a:rPr>
              <a:t> води, </a:t>
            </a:r>
            <a:r>
              <a:rPr lang="ru-RU" sz="2000" dirty="0" err="1" smtClean="0">
                <a:latin typeface="Book Antiqua" pitchFamily="18" charset="0"/>
              </a:rPr>
              <a:t>створюють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високочастотний</a:t>
            </a:r>
            <a:r>
              <a:rPr lang="ru-RU" sz="2000" dirty="0" smtClean="0">
                <a:latin typeface="Book Antiqua" pitchFamily="18" charset="0"/>
              </a:rPr>
              <a:t> звук, </a:t>
            </a:r>
            <a:r>
              <a:rPr lang="ru-RU" sz="2000" dirty="0" err="1" smtClean="0">
                <a:latin typeface="Book Antiqua" pitchFamily="18" charset="0"/>
              </a:rPr>
              <a:t>який</a:t>
            </a:r>
            <a:r>
              <a:rPr lang="ru-RU" sz="2000" dirty="0" smtClean="0">
                <a:latin typeface="Book Antiqua" pitchFamily="18" charset="0"/>
              </a:rPr>
              <a:t> люди не </a:t>
            </a:r>
            <a:r>
              <a:rPr lang="ru-RU" sz="2000" dirty="0" err="1" smtClean="0">
                <a:latin typeface="Book Antiqua" pitchFamily="18" charset="0"/>
              </a:rPr>
              <a:t>чують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але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неприємним</a:t>
            </a:r>
            <a:r>
              <a:rPr lang="ru-RU" sz="2000" dirty="0" smtClean="0">
                <a:latin typeface="Book Antiqua" pitchFamily="18" charset="0"/>
              </a:rPr>
              <a:t> для </a:t>
            </a:r>
            <a:r>
              <a:rPr lang="ru-RU" sz="2000" dirty="0" err="1" smtClean="0">
                <a:latin typeface="Book Antiqua" pitchFamily="18" charset="0"/>
              </a:rPr>
              <a:t>риб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 indent="361950" algn="just" fontAlgn="base">
              <a:buFont typeface="Wingdings" pitchFamily="2" charset="2"/>
              <a:buChar char="Ø"/>
            </a:pPr>
            <a:r>
              <a:rPr lang="ru-RU" sz="2000" dirty="0" smtClean="0">
                <a:latin typeface="Book Antiqua" pitchFamily="18" charset="0"/>
              </a:rPr>
              <a:t>Першу </a:t>
            </a:r>
            <a:r>
              <a:rPr lang="ru-RU" sz="2000" dirty="0" err="1" smtClean="0">
                <a:latin typeface="Book Antiqua" pitchFamily="18" charset="0"/>
              </a:rPr>
              <a:t>фотографію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сніжинки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під</a:t>
            </a:r>
            <a:r>
              <a:rPr lang="ru-RU" sz="2000" dirty="0" smtClean="0">
                <a:latin typeface="Book Antiqua" pitchFamily="18" charset="0"/>
              </a:rPr>
              <a:t> </a:t>
            </a:r>
          </a:p>
          <a:p>
            <a:pPr algn="just" fontAlgn="base"/>
            <a:r>
              <a:rPr lang="ru-RU" sz="2000" dirty="0" err="1" smtClean="0">
                <a:latin typeface="Book Antiqua" pitchFamily="18" charset="0"/>
              </a:rPr>
              <a:t>мікроскопом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було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зроблено</a:t>
            </a:r>
            <a:r>
              <a:rPr lang="ru-RU" sz="2000" dirty="0" smtClean="0">
                <a:latin typeface="Book Antiqua" pitchFamily="18" charset="0"/>
              </a:rPr>
              <a:t> у 1885 р. </a:t>
            </a:r>
          </a:p>
          <a:p>
            <a:pPr algn="just" fontAlgn="base"/>
            <a:r>
              <a:rPr lang="ru-RU" sz="2000" dirty="0" err="1" smtClean="0">
                <a:latin typeface="Book Antiqua" pitchFamily="18" charset="0"/>
              </a:rPr>
              <a:t>Американський</a:t>
            </a:r>
            <a:r>
              <a:rPr lang="ru-RU" sz="2000" dirty="0" smtClean="0">
                <a:latin typeface="Book Antiqua" pitchFamily="18" charset="0"/>
              </a:rPr>
              <a:t> фотограф </a:t>
            </a:r>
            <a:r>
              <a:rPr lang="ru-RU" sz="2000" dirty="0" err="1" smtClean="0">
                <a:latin typeface="Book Antiqua" pitchFamily="18" charset="0"/>
              </a:rPr>
              <a:t>Уїнстон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Бентлі</a:t>
            </a:r>
            <a:endParaRPr lang="ru-RU" sz="2000" dirty="0" smtClean="0">
              <a:latin typeface="Book Antiqua" pitchFamily="18" charset="0"/>
            </a:endParaRPr>
          </a:p>
          <a:p>
            <a:pPr algn="just" fontAlgn="base"/>
            <a:r>
              <a:rPr lang="ru-RU" sz="2000" dirty="0" err="1" smtClean="0">
                <a:latin typeface="Book Antiqua" pitchFamily="18" charset="0"/>
              </a:rPr>
              <a:t>витратив</a:t>
            </a:r>
            <a:r>
              <a:rPr lang="ru-RU" sz="2000" dirty="0" smtClean="0">
                <a:latin typeface="Book Antiqua" pitchFamily="18" charset="0"/>
              </a:rPr>
              <a:t> на </a:t>
            </a:r>
            <a:r>
              <a:rPr lang="ru-RU" sz="2000" dirty="0" err="1" smtClean="0">
                <a:latin typeface="Book Antiqua" pitchFamily="18" charset="0"/>
              </a:rPr>
              <a:t>свої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спроби</a:t>
            </a:r>
            <a:r>
              <a:rPr lang="ru-RU" sz="2000" dirty="0" smtClean="0">
                <a:latin typeface="Book Antiqua" pitchFamily="18" charset="0"/>
              </a:rPr>
              <a:t> 46 </a:t>
            </a:r>
            <a:r>
              <a:rPr lang="ru-RU" sz="2000" dirty="0" err="1" smtClean="0">
                <a:latin typeface="Book Antiqua" pitchFamily="18" charset="0"/>
              </a:rPr>
              <a:t>років</a:t>
            </a:r>
            <a:r>
              <a:rPr lang="ru-RU" sz="2000" dirty="0" smtClean="0">
                <a:latin typeface="Book Antiqua" pitchFamily="18" charset="0"/>
              </a:rPr>
              <a:t>, </a:t>
            </a:r>
            <a:endParaRPr lang="ru-RU" sz="2000" dirty="0" smtClean="0">
              <a:latin typeface="Book Antiqua" pitchFamily="18" charset="0"/>
            </a:endParaRPr>
          </a:p>
          <a:p>
            <a:pPr algn="just" fontAlgn="base"/>
            <a:r>
              <a:rPr lang="ru-RU" sz="2000" dirty="0" smtClean="0">
                <a:latin typeface="Book Antiqua" pitchFamily="18" charset="0"/>
              </a:rPr>
              <a:t>перш </a:t>
            </a:r>
            <a:r>
              <a:rPr lang="ru-RU" sz="2000" dirty="0" err="1" smtClean="0">
                <a:latin typeface="Book Antiqua" pitchFamily="18" charset="0"/>
              </a:rPr>
              <a:t>ніж</a:t>
            </a:r>
            <a:r>
              <a:rPr lang="ru-RU" sz="2000" dirty="0" smtClean="0">
                <a:latin typeface="Book Antiqua" pitchFamily="18" charset="0"/>
              </a:rPr>
              <a:t> досягнув </a:t>
            </a:r>
            <a:r>
              <a:rPr lang="ru-RU" sz="2000" dirty="0" err="1" smtClean="0">
                <a:latin typeface="Book Antiqua" pitchFamily="18" charset="0"/>
              </a:rPr>
              <a:t>успіху</a:t>
            </a:r>
            <a:r>
              <a:rPr lang="ru-RU" sz="2000" dirty="0" smtClean="0">
                <a:latin typeface="Book Antiqua" pitchFamily="18" charset="0"/>
              </a:rPr>
              <a:t>.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3074" name="AutoShape 2" descr="Коли випаде сніг в Україні 2018 - прогноз синоптик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Как выглядят снежинки под микроскопом | ubr.ua"/>
          <p:cNvPicPr>
            <a:picLocks noChangeAspect="1" noChangeArrowheads="1"/>
          </p:cNvPicPr>
          <p:nvPr/>
        </p:nvPicPr>
        <p:blipFill>
          <a:blip r:embed="rId3" cstate="print"/>
          <a:srcRect l="4995" t="4626" r="7444" b="3306"/>
          <a:stretch>
            <a:fillRect/>
          </a:stretch>
        </p:blipFill>
        <p:spPr bwMode="auto">
          <a:xfrm>
            <a:off x="5930537" y="4483203"/>
            <a:ext cx="2259875" cy="220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319349" y="679269"/>
            <a:ext cx="6492240" cy="56425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Book Antiqua" pitchFamily="18" charset="0"/>
              </a:rPr>
              <a:t>Чому скрипить сніг?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267" y="1418048"/>
            <a:ext cx="77070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800" dirty="0" smtClean="0">
                <a:latin typeface="Book Antiqua" pitchFamily="18" charset="0"/>
              </a:rPr>
              <a:t>Коли </a:t>
            </a:r>
            <a:r>
              <a:rPr lang="ru-RU" sz="2800" dirty="0" err="1" smtClean="0">
                <a:latin typeface="Book Antiqua" pitchFamily="18" charset="0"/>
              </a:rPr>
              <a:t>ви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стаєте</a:t>
            </a:r>
            <a:r>
              <a:rPr lang="ru-RU" sz="2800" dirty="0" smtClean="0">
                <a:latin typeface="Book Antiqua" pitchFamily="18" charset="0"/>
              </a:rPr>
              <a:t> на </a:t>
            </a:r>
            <a:r>
              <a:rPr lang="ru-RU" sz="2800" dirty="0" err="1" smtClean="0">
                <a:latin typeface="Book Antiqua" pitchFamily="18" charset="0"/>
              </a:rPr>
              <a:t>сніг</a:t>
            </a:r>
            <a:r>
              <a:rPr lang="ru-RU" sz="2800" dirty="0" smtClean="0">
                <a:latin typeface="Book Antiqua" pitchFamily="18" charset="0"/>
              </a:rPr>
              <a:t>, то </a:t>
            </a:r>
            <a:r>
              <a:rPr lang="ru-RU" sz="2800" dirty="0" err="1" smtClean="0">
                <a:latin typeface="Book Antiqua" pitchFamily="18" charset="0"/>
              </a:rPr>
              <a:t>кристали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льоду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ламаються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труться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один об </a:t>
            </a:r>
            <a:r>
              <a:rPr lang="ru-RU" sz="2800" dirty="0" err="1" smtClean="0">
                <a:latin typeface="Book Antiqua" pitchFamily="18" charset="0"/>
              </a:rPr>
              <a:t>одне</a:t>
            </a:r>
            <a:r>
              <a:rPr lang="ru-RU" sz="2800" dirty="0" smtClean="0">
                <a:latin typeface="Book Antiqua" pitchFamily="18" charset="0"/>
              </a:rPr>
              <a:t>, таким </a:t>
            </a:r>
            <a:r>
              <a:rPr lang="ru-RU" sz="2800" dirty="0" smtClean="0">
                <a:latin typeface="Book Antiqua" pitchFamily="18" charset="0"/>
              </a:rPr>
              <a:t>чином </a:t>
            </a:r>
            <a:r>
              <a:rPr lang="ru-RU" sz="2800" dirty="0" err="1" smtClean="0">
                <a:latin typeface="Book Antiqua" pitchFamily="18" charset="0"/>
              </a:rPr>
              <a:t>досягається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ефект</a:t>
            </a:r>
            <a:r>
              <a:rPr lang="ru-RU" sz="2800" dirty="0" smtClean="0">
                <a:latin typeface="Book Antiqua" pitchFamily="18" charset="0"/>
              </a:rPr>
              <a:t> «скрипу».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4098" name="AutoShape 2" descr="Пардифен - СКРИП СНЕГА ❄️ Если снег скрипит под ногами,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человечики\загружено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76" y="4164193"/>
            <a:ext cx="3380652" cy="224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Следы на снегу / Православие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102" y="4928212"/>
            <a:ext cx="2899955" cy="192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Почему снег скрипит под ногами? | Вопрос-ответ | Вокруг Све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2546" y="2799767"/>
            <a:ext cx="2744379" cy="280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35577" y="235131"/>
            <a:ext cx="7367452" cy="56425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Book Antiqua" pitchFamily="18" charset="0"/>
              </a:rPr>
              <a:t>Чи випадає сніг на різних планетах?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137" y="796835"/>
            <a:ext cx="5394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err="1" smtClean="0">
                <a:latin typeface="Book Antiqua" pitchFamily="18" charset="0"/>
              </a:rPr>
              <a:t>Навіть</a:t>
            </a:r>
            <a:r>
              <a:rPr lang="ru-RU" sz="2000" dirty="0" smtClean="0">
                <a:latin typeface="Book Antiqua" pitchFamily="18" charset="0"/>
              </a:rPr>
              <a:t> на </a:t>
            </a:r>
            <a:r>
              <a:rPr lang="ru-RU" sz="2000" dirty="0" err="1" smtClean="0">
                <a:latin typeface="Book Antiqua" pitchFamily="18" charset="0"/>
              </a:rPr>
              <a:t>Марсі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випадає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. </a:t>
            </a:r>
            <a:r>
              <a:rPr lang="ru-RU" sz="2000" dirty="0" err="1" smtClean="0">
                <a:latin typeface="Book Antiqua" pitchFamily="18" charset="0"/>
              </a:rPr>
              <a:t>Окрім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постійних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полярних</a:t>
            </a:r>
            <a:r>
              <a:rPr lang="ru-RU" sz="2000" dirty="0" smtClean="0">
                <a:latin typeface="Book Antiqua" pitchFamily="18" charset="0"/>
              </a:rPr>
              <a:t> «шапок» </a:t>
            </a:r>
            <a:r>
              <a:rPr lang="ru-RU" sz="2000" dirty="0" err="1" smtClean="0">
                <a:latin typeface="Book Antiqua" pitchFamily="18" charset="0"/>
              </a:rPr>
              <a:t>із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звичного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льоду</a:t>
            </a:r>
            <a:r>
              <a:rPr lang="ru-RU" sz="2000" dirty="0" smtClean="0">
                <a:latin typeface="Book Antiqua" pitchFamily="18" charset="0"/>
              </a:rPr>
              <a:t>, на </a:t>
            </a:r>
            <a:r>
              <a:rPr lang="ru-RU" sz="2000" dirty="0" err="1" smtClean="0">
                <a:latin typeface="Book Antiqua" pitchFamily="18" charset="0"/>
              </a:rPr>
              <a:t>Марсі</a:t>
            </a:r>
            <a:r>
              <a:rPr lang="ru-RU" sz="2000" dirty="0" smtClean="0">
                <a:latin typeface="Book Antiqua" pitchFamily="18" charset="0"/>
              </a:rPr>
              <a:t> регулярно </a:t>
            </a:r>
            <a:r>
              <a:rPr lang="ru-RU" sz="2000" dirty="0" err="1" smtClean="0">
                <a:latin typeface="Book Antiqua" pitchFamily="18" charset="0"/>
              </a:rPr>
              <a:t>утворюються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сезонні</a:t>
            </a:r>
            <a:r>
              <a:rPr lang="ru-RU" sz="2000" dirty="0" smtClean="0">
                <a:latin typeface="Book Antiqua" pitchFamily="18" charset="0"/>
              </a:rPr>
              <a:t> «шапки» з замерзлого </a:t>
            </a:r>
            <a:r>
              <a:rPr lang="ru-RU" sz="2000" dirty="0" err="1" smtClean="0">
                <a:latin typeface="Book Antiqua" pitchFamily="18" charset="0"/>
              </a:rPr>
              <a:t>вуглекислого</a:t>
            </a:r>
            <a:r>
              <a:rPr lang="ru-RU" sz="2000" dirty="0" smtClean="0">
                <a:latin typeface="Book Antiqua" pitchFamily="18" charset="0"/>
              </a:rPr>
              <a:t> газу («</a:t>
            </a:r>
            <a:r>
              <a:rPr lang="ru-RU" sz="2000" dirty="0" err="1" smtClean="0">
                <a:latin typeface="Book Antiqua" pitchFamily="18" charset="0"/>
              </a:rPr>
              <a:t>сухий</a:t>
            </a:r>
            <a:r>
              <a:rPr lang="ru-RU" sz="2000" dirty="0" smtClean="0">
                <a:latin typeface="Book Antiqua" pitchFamily="18" charset="0"/>
              </a:rPr>
              <a:t>» </a:t>
            </a:r>
            <a:r>
              <a:rPr lang="ru-RU" sz="2000" dirty="0" err="1" smtClean="0">
                <a:latin typeface="Book Antiqua" pitchFamily="18" charset="0"/>
              </a:rPr>
              <a:t>лід</a:t>
            </a:r>
            <a:r>
              <a:rPr lang="ru-RU" sz="2000" dirty="0" smtClean="0">
                <a:latin typeface="Book Antiqua" pitchFamily="18" charset="0"/>
              </a:rPr>
              <a:t>). </a:t>
            </a:r>
          </a:p>
          <a:p>
            <a:pPr algn="just"/>
            <a:endParaRPr lang="ru-RU" sz="2000" dirty="0" smtClean="0">
              <a:latin typeface="Book Antiqua" pitchFamily="18" charset="0"/>
            </a:endParaRPr>
          </a:p>
          <a:p>
            <a:pPr indent="361950" algn="just"/>
            <a:r>
              <a:rPr lang="ru-RU" sz="2000" dirty="0" smtClean="0">
                <a:latin typeface="Book Antiqua" pitchFamily="18" charset="0"/>
              </a:rPr>
              <a:t>На </a:t>
            </a:r>
            <a:r>
              <a:rPr lang="ru-RU" sz="2000" dirty="0" err="1" smtClean="0">
                <a:latin typeface="Book Antiqua" pitchFamily="18" charset="0"/>
              </a:rPr>
              <a:t>Титані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супутнику</a:t>
            </a:r>
            <a:r>
              <a:rPr lang="ru-RU" sz="2000" dirty="0" smtClean="0">
                <a:latin typeface="Book Antiqua" pitchFamily="18" charset="0"/>
              </a:rPr>
              <a:t> Сатурна, метан,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найчастіше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випадає</a:t>
            </a:r>
            <a:r>
              <a:rPr lang="ru-RU" sz="2000" dirty="0" smtClean="0">
                <a:latin typeface="Book Antiqua" pitchFamily="18" charset="0"/>
              </a:rPr>
              <a:t> у </a:t>
            </a:r>
            <a:r>
              <a:rPr lang="ru-RU" sz="2000" dirty="0" err="1" smtClean="0">
                <a:latin typeface="Book Antiqua" pitchFamily="18" charset="0"/>
              </a:rPr>
              <a:t>вигляді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дощу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холодних</a:t>
            </a:r>
            <a:r>
              <a:rPr lang="ru-RU" sz="2000" dirty="0" smtClean="0">
                <a:latin typeface="Book Antiqua" pitchFamily="18" charset="0"/>
              </a:rPr>
              <a:t> областях </a:t>
            </a:r>
            <a:r>
              <a:rPr lang="ru-RU" sz="2000" dirty="0" err="1" smtClean="0">
                <a:latin typeface="Book Antiqua" pitchFamily="18" charset="0"/>
              </a:rPr>
              <a:t>падає</a:t>
            </a:r>
            <a:r>
              <a:rPr lang="ru-RU" sz="2000" dirty="0" smtClean="0">
                <a:latin typeface="Book Antiqua" pitchFamily="18" charset="0"/>
              </a:rPr>
              <a:t> у </a:t>
            </a:r>
            <a:r>
              <a:rPr lang="ru-RU" sz="2000" dirty="0" err="1" smtClean="0">
                <a:latin typeface="Book Antiqua" pitchFamily="18" charset="0"/>
              </a:rPr>
              <a:t>вигляді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 (</a:t>
            </a:r>
            <a:r>
              <a:rPr lang="ru-RU" sz="2000" dirty="0" err="1" smtClean="0">
                <a:latin typeface="Book Antiqua" pitchFamily="18" charset="0"/>
              </a:rPr>
              <a:t>подібно</a:t>
            </a:r>
            <a:r>
              <a:rPr lang="ru-RU" sz="2000" dirty="0" smtClean="0">
                <a:latin typeface="Book Antiqua" pitchFamily="18" charset="0"/>
              </a:rPr>
              <a:t> до того, як </a:t>
            </a:r>
            <a:r>
              <a:rPr lang="ru-RU" sz="2000" dirty="0" err="1" smtClean="0">
                <a:latin typeface="Book Antiqua" pitchFamily="18" charset="0"/>
              </a:rPr>
              <a:t>це</a:t>
            </a:r>
            <a:r>
              <a:rPr lang="ru-RU" sz="2000" dirty="0" smtClean="0">
                <a:latin typeface="Book Antiqua" pitchFamily="18" charset="0"/>
              </a:rPr>
              <a:t> на </a:t>
            </a:r>
            <a:r>
              <a:rPr lang="ru-RU" sz="2000" dirty="0" err="1" smtClean="0">
                <a:latin typeface="Book Antiqua" pitchFamily="18" charset="0"/>
              </a:rPr>
              <a:t>Землі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відбувається</a:t>
            </a:r>
            <a:r>
              <a:rPr lang="ru-RU" sz="2000" dirty="0" smtClean="0">
                <a:latin typeface="Book Antiqua" pitchFamily="18" charset="0"/>
              </a:rPr>
              <a:t> з водою). </a:t>
            </a:r>
          </a:p>
          <a:p>
            <a:pPr algn="just"/>
            <a:endParaRPr lang="ru-RU" sz="2000" dirty="0" smtClean="0">
              <a:latin typeface="Book Antiqua" pitchFamily="18" charset="0"/>
            </a:endParaRPr>
          </a:p>
          <a:p>
            <a:pPr indent="361950" algn="just"/>
            <a:r>
              <a:rPr lang="ru-RU" sz="2000" dirty="0" smtClean="0">
                <a:latin typeface="Book Antiqua" pitchFamily="18" charset="0"/>
              </a:rPr>
              <a:t>Тритон, </a:t>
            </a:r>
            <a:r>
              <a:rPr lang="ru-RU" sz="2000" dirty="0" err="1" smtClean="0">
                <a:latin typeface="Book Antiqua" pitchFamily="18" charset="0"/>
              </a:rPr>
              <a:t>супутник</a:t>
            </a:r>
            <a:r>
              <a:rPr lang="ru-RU" sz="2000" dirty="0" smtClean="0">
                <a:latin typeface="Book Antiqua" pitchFamily="18" charset="0"/>
              </a:rPr>
              <a:t> Нептуна, </a:t>
            </a:r>
            <a:r>
              <a:rPr lang="ru-RU" sz="2000" dirty="0" err="1" smtClean="0">
                <a:latin typeface="Book Antiqua" pitchFamily="18" charset="0"/>
              </a:rPr>
              <a:t>більшою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частиною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вкритий</a:t>
            </a:r>
            <a:r>
              <a:rPr lang="ru-RU" sz="2000" dirty="0" smtClean="0">
                <a:latin typeface="Book Antiqua" pitchFamily="18" charset="0"/>
              </a:rPr>
              <a:t> шаром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що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робить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його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досить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яскравим</a:t>
            </a:r>
            <a:r>
              <a:rPr lang="ru-RU" sz="2000" dirty="0" smtClean="0">
                <a:latin typeface="Book Antiqua" pitchFamily="18" charset="0"/>
              </a:rPr>
              <a:t> (</a:t>
            </a:r>
            <a:r>
              <a:rPr lang="ru-RU" sz="2000" dirty="0" err="1" smtClean="0">
                <a:latin typeface="Book Antiqua" pitchFamily="18" charset="0"/>
              </a:rPr>
              <a:t>він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відбиває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близько</a:t>
            </a:r>
            <a:r>
              <a:rPr lang="ru-RU" sz="2000" dirty="0" smtClean="0">
                <a:latin typeface="Book Antiqua" pitchFamily="18" charset="0"/>
              </a:rPr>
              <a:t> 85 % </a:t>
            </a:r>
            <a:r>
              <a:rPr lang="ru-RU" sz="2000" dirty="0" err="1" smtClean="0">
                <a:latin typeface="Book Antiqua" pitchFamily="18" charset="0"/>
              </a:rPr>
              <a:t>світла</a:t>
            </a:r>
            <a:r>
              <a:rPr lang="ru-RU" sz="2000" dirty="0" smtClean="0">
                <a:latin typeface="Book Antiqua" pitchFamily="18" charset="0"/>
              </a:rPr>
              <a:t>). </a:t>
            </a:r>
            <a:r>
              <a:rPr lang="ru-RU" sz="2000" dirty="0" err="1" smtClean="0">
                <a:latin typeface="Book Antiqua" pitchFamily="18" charset="0"/>
              </a:rPr>
              <a:t>Він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має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рожевий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відтінок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товщина</a:t>
            </a:r>
            <a:r>
              <a:rPr lang="ru-RU" sz="2000" dirty="0" smtClean="0">
                <a:latin typeface="Book Antiqua" pitchFamily="18" charset="0"/>
              </a:rPr>
              <a:t> шару </a:t>
            </a:r>
            <a:r>
              <a:rPr lang="ru-RU" sz="2000" dirty="0" err="1" smtClean="0">
                <a:latin typeface="Book Antiqua" pitchFamily="18" charset="0"/>
              </a:rPr>
              <a:t>цього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снігу</a:t>
            </a:r>
            <a:r>
              <a:rPr lang="ru-RU" sz="2000" dirty="0" smtClean="0">
                <a:latin typeface="Book Antiqua" pitchFamily="18" charset="0"/>
              </a:rPr>
              <a:t> та </a:t>
            </a:r>
            <a:r>
              <a:rPr lang="ru-RU" sz="2000" dirty="0" err="1" smtClean="0">
                <a:latin typeface="Book Antiqua" pitchFamily="18" charset="0"/>
              </a:rPr>
              <a:t>криги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поблизу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полюсів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досягає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понад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сотнею </a:t>
            </a:r>
            <a:r>
              <a:rPr lang="ru-RU" sz="2000" dirty="0" err="1" smtClean="0">
                <a:latin typeface="Book Antiqua" pitchFamily="18" charset="0"/>
              </a:rPr>
              <a:t>метрів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Сніг на Марсі. Фото: N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4673" y="761999"/>
            <a:ext cx="2351315" cy="1596572"/>
          </a:xfrm>
          <a:prstGeom prst="rect">
            <a:avLst/>
          </a:prstGeom>
          <a:noFill/>
        </p:spPr>
      </p:pic>
      <p:pic>
        <p:nvPicPr>
          <p:cNvPr id="3074" name="Picture 2" descr="Титан - Спутник Сатурна, Масса и Размеры, Карта и Фото Поверхности, Период  Обращения, Интересные Факты и Возможность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59" y="2686592"/>
            <a:ext cx="2468880" cy="1410789"/>
          </a:xfrm>
          <a:prstGeom prst="rect">
            <a:avLst/>
          </a:prstGeom>
          <a:noFill/>
        </p:spPr>
      </p:pic>
      <p:sp>
        <p:nvSpPr>
          <p:cNvPr id="3076" name="AutoShape 4" descr="Тритон. Спутник нептуна. | Простые советы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яндекс.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яндекс.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tr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4491" y="4580993"/>
            <a:ext cx="2077040" cy="17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61703" y="744583"/>
            <a:ext cx="7929154" cy="564253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Book Antiqua" pitchFamily="18" charset="0"/>
              </a:rPr>
              <a:t>Музей сніжинок у Японії на острові Хоккайдо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19462" name="Picture 6" descr="http://snovadoma.ru/upload/new/files/200/snowflake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3" y="3333260"/>
            <a:ext cx="4408073" cy="25188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10297" y="6139541"/>
            <a:ext cx="301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Інтер'єр музею в Японії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132" y="1582175"/>
            <a:ext cx="8255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err="1" smtClean="0">
                <a:latin typeface="Book Antiqua" pitchFamily="18" charset="0"/>
              </a:rPr>
              <a:t>Японський</a:t>
            </a:r>
            <a:r>
              <a:rPr lang="ru-RU" sz="2000" dirty="0" smtClean="0">
                <a:latin typeface="Book Antiqua" pitchFamily="18" charset="0"/>
              </a:rPr>
              <a:t> учений </a:t>
            </a:r>
            <a:r>
              <a:rPr lang="ru-RU" sz="2000" dirty="0" err="1" smtClean="0">
                <a:latin typeface="Book Antiqua" pitchFamily="18" charset="0"/>
              </a:rPr>
              <a:t>Накая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Укітіро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відкрив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унікальний</a:t>
            </a:r>
            <a:r>
              <a:rPr lang="ru-RU" sz="2000" dirty="0" smtClean="0">
                <a:latin typeface="Book Antiqua" pitchFamily="18" charset="0"/>
              </a:rPr>
              <a:t> музей для </a:t>
            </a:r>
            <a:r>
              <a:rPr lang="ru-RU" sz="2000" dirty="0" err="1" smtClean="0">
                <a:latin typeface="Book Antiqua" pitchFamily="18" charset="0"/>
              </a:rPr>
              <a:t>неповторних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сніжинок</a:t>
            </a:r>
            <a:r>
              <a:rPr lang="ru-RU" sz="2000" dirty="0" smtClean="0">
                <a:latin typeface="Book Antiqua" pitchFamily="18" charset="0"/>
              </a:rPr>
              <a:t>. І </a:t>
            </a:r>
            <a:r>
              <a:rPr lang="ru-RU" sz="2000" dirty="0" err="1" smtClean="0">
                <a:latin typeface="Book Antiqua" pitchFamily="18" charset="0"/>
              </a:rPr>
              <a:t>хоча</a:t>
            </a:r>
            <a:r>
              <a:rPr lang="ru-RU" sz="2000" dirty="0" smtClean="0">
                <a:latin typeface="Book Antiqua" pitchFamily="18" charset="0"/>
              </a:rPr>
              <a:t> ми, </a:t>
            </a:r>
            <a:r>
              <a:rPr lang="ru-RU" sz="2000" dirty="0" err="1" smtClean="0">
                <a:latin typeface="Book Antiqua" pitchFamily="18" charset="0"/>
              </a:rPr>
              <a:t>жителі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помірних</a:t>
            </a:r>
            <a:r>
              <a:rPr lang="ru-RU" sz="2000" dirty="0" smtClean="0">
                <a:latin typeface="Book Antiqua" pitchFamily="18" charset="0"/>
              </a:rPr>
              <a:t> широт, </a:t>
            </a:r>
            <a:r>
              <a:rPr lang="ru-RU" sz="2000" dirty="0" err="1" smtClean="0">
                <a:latin typeface="Book Antiqua" pitchFamily="18" charset="0"/>
              </a:rPr>
              <a:t>сніг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бачимо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кожної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зими</a:t>
            </a:r>
            <a:r>
              <a:rPr lang="ru-RU" sz="2000" dirty="0" smtClean="0">
                <a:latin typeface="Book Antiqua" pitchFamily="18" charset="0"/>
              </a:rPr>
              <a:t>, </a:t>
            </a:r>
            <a:r>
              <a:rPr lang="ru-RU" sz="2000" dirty="0" err="1" smtClean="0">
                <a:latin typeface="Book Antiqua" pitchFamily="18" charset="0"/>
              </a:rPr>
              <a:t>але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пильно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розгледіти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їх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візерунок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можна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тільки</a:t>
            </a:r>
            <a:r>
              <a:rPr lang="ru-RU" sz="2000" dirty="0" smtClean="0">
                <a:latin typeface="Book Antiqua" pitchFamily="18" charset="0"/>
              </a:rPr>
              <a:t> в </a:t>
            </a:r>
            <a:r>
              <a:rPr lang="ru-RU" sz="2000" dirty="0" err="1" smtClean="0">
                <a:latin typeface="Book Antiqua" pitchFamily="18" charset="0"/>
              </a:rPr>
              <a:t>цьому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музеї</a:t>
            </a:r>
            <a:r>
              <a:rPr lang="ru-RU" sz="2000" dirty="0" smtClean="0"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Book Antiqua" pitchFamily="18" charset="0"/>
              </a:rPr>
              <a:t>	</a:t>
            </a:r>
            <a:endParaRPr lang="ru-RU" sz="2000" dirty="0">
              <a:latin typeface="Book Antiqua" pitchFamily="18" charset="0"/>
            </a:endParaRPr>
          </a:p>
        </p:txBody>
      </p:sp>
      <p:pic>
        <p:nvPicPr>
          <p:cNvPr id="2050" name="Picture 2" descr="Музей снежинок на Хоккайдо, Япония,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594" y="2866988"/>
            <a:ext cx="2743200" cy="1544030"/>
          </a:xfrm>
          <a:prstGeom prst="rect">
            <a:avLst/>
          </a:prstGeom>
          <a:noFill/>
        </p:spPr>
      </p:pic>
      <p:pic>
        <p:nvPicPr>
          <p:cNvPr id="2052" name="Picture 4" descr="Концертный зал в музее снежинок на Хоккайд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90" y="4585062"/>
            <a:ext cx="3076304" cy="2050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0" y="0"/>
            <a:ext cx="7886700" cy="1325563"/>
          </a:xfrm>
        </p:spPr>
        <p:txBody>
          <a:bodyPr/>
          <a:lstStyle/>
          <a:p>
            <a:pPr algn="ctr"/>
            <a:r>
              <a:rPr lang="uk-UA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 Antiqua" pitchFamily="18" charset="0"/>
              </a:rPr>
              <a:t>Завдання для учнів</a:t>
            </a:r>
            <a:endParaRPr lang="ru-RU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62" name="Freeform 3"/>
          <p:cNvSpPr>
            <a:spLocks/>
          </p:cNvSpPr>
          <p:nvPr/>
        </p:nvSpPr>
        <p:spPr bwMode="gray">
          <a:xfrm>
            <a:off x="3721100" y="4738406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Freeform 4"/>
          <p:cNvSpPr>
            <a:spLocks/>
          </p:cNvSpPr>
          <p:nvPr/>
        </p:nvSpPr>
        <p:spPr bwMode="gray">
          <a:xfrm rot="3600000">
            <a:off x="2543175" y="4482819"/>
            <a:ext cx="2465387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Freeform 5"/>
          <p:cNvSpPr>
            <a:spLocks/>
          </p:cNvSpPr>
          <p:nvPr/>
        </p:nvSpPr>
        <p:spPr bwMode="gray">
          <a:xfrm rot="7200000">
            <a:off x="2214563" y="3182656"/>
            <a:ext cx="2465388" cy="769937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Freeform 6"/>
          <p:cNvSpPr>
            <a:spLocks/>
          </p:cNvSpPr>
          <p:nvPr/>
        </p:nvSpPr>
        <p:spPr bwMode="gray">
          <a:xfrm rot="10800000">
            <a:off x="2838450" y="2309531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7"/>
          <p:cNvSpPr>
            <a:spLocks/>
          </p:cNvSpPr>
          <p:nvPr/>
        </p:nvSpPr>
        <p:spPr bwMode="gray">
          <a:xfrm rot="14400000">
            <a:off x="4089400" y="2604806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Freeform 8"/>
          <p:cNvSpPr>
            <a:spLocks/>
          </p:cNvSpPr>
          <p:nvPr/>
        </p:nvSpPr>
        <p:spPr bwMode="gray">
          <a:xfrm rot="18000000">
            <a:off x="4419600" y="3819244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3505200" y="2900081"/>
            <a:ext cx="2057400" cy="2057400"/>
            <a:chOff x="2016" y="1920"/>
            <a:chExt cx="1680" cy="1680"/>
          </a:xfrm>
        </p:grpSpPr>
        <p:sp>
          <p:nvSpPr>
            <p:cNvPr id="69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5958840" y="4402310"/>
            <a:ext cx="29306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Написати вірш про сніг,</a:t>
            </a:r>
          </a:p>
          <a:p>
            <a:r>
              <a:rPr lang="uk-UA" b="1" dirty="0" smtClean="0">
                <a:latin typeface="Book Antiqua" pitchFamily="18" charset="0"/>
              </a:rPr>
              <a:t> сніжинку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6400800" y="3052481"/>
            <a:ext cx="2244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latin typeface="Book Antiqua" pitchFamily="18" charset="0"/>
              </a:rPr>
              <a:t>Створити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</a:p>
          <a:p>
            <a:r>
              <a:rPr lang="ru-RU" b="1" dirty="0" err="1" smtClean="0">
                <a:solidFill>
                  <a:srgbClr val="000000"/>
                </a:solidFill>
                <a:latin typeface="Book Antiqua" pitchFamily="18" charset="0"/>
              </a:rPr>
              <a:t>р</a:t>
            </a:r>
            <a:r>
              <a:rPr lang="uk-UA" b="1" dirty="0" err="1" smtClean="0">
                <a:latin typeface="Book Antiqua" pitchFamily="18" charset="0"/>
              </a:rPr>
              <a:t>ебус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 «</a:t>
            </a:r>
            <a:r>
              <a:rPr lang="uk-UA" b="1" dirty="0" smtClean="0">
                <a:latin typeface="Book Antiqua" pitchFamily="18" charset="0"/>
              </a:rPr>
              <a:t>Сніжинка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»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313508" y="2965395"/>
            <a:ext cx="2424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Вирізати об'ємну </a:t>
            </a:r>
          </a:p>
          <a:p>
            <a:r>
              <a:rPr lang="uk-UA" b="1" dirty="0" err="1" smtClean="0">
                <a:latin typeface="Book Antiqua" pitchFamily="18" charset="0"/>
              </a:rPr>
              <a:t>сніжинкау</a:t>
            </a:r>
            <a:r>
              <a:rPr lang="uk-UA" b="1" dirty="0" smtClean="0">
                <a:latin typeface="Book Antiqua" pitchFamily="18" charset="0"/>
              </a:rPr>
              <a:t> з паперу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1972491" y="6098304"/>
            <a:ext cx="5573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Створити презентацію 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«</a:t>
            </a:r>
            <a:r>
              <a:rPr lang="uk-UA" b="1" dirty="0" err="1" smtClean="0">
                <a:latin typeface="Book Antiqua" pitchFamily="18" charset="0"/>
              </a:rPr>
              <a:t>Цікафі</a:t>
            </a:r>
            <a:r>
              <a:rPr lang="uk-UA" b="1" dirty="0" smtClean="0">
                <a:latin typeface="Book Antiqua" pitchFamily="18" charset="0"/>
              </a:rPr>
              <a:t> факти про сніг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»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0" y="4770246"/>
            <a:ext cx="3361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Написати оповідання про сніжинку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1454331" y="1663464"/>
            <a:ext cx="3876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Оформити сніжинку-витинанку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gray">
          <a:xfrm>
            <a:off x="3686287" y="3105630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Book Antiqua" pitchFamily="18" charset="0"/>
              </a:rPr>
              <a:t>Виконати роботу </a:t>
            </a:r>
          </a:p>
          <a:p>
            <a:pPr algn="ctr"/>
            <a:r>
              <a:rPr lang="uk-UA" sz="2400" b="1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  <a:latin typeface="Book Antiqua" pitchFamily="18" charset="0"/>
              </a:rPr>
              <a:t>на </a:t>
            </a:r>
            <a:r>
              <a:rPr lang="uk-UA" sz="2400" b="1" smtClean="0">
                <a:solidFill>
                  <a:srgbClr val="FF0000"/>
                </a:solidFill>
                <a:latin typeface="Book Antiqua" pitchFamily="18" charset="0"/>
              </a:rPr>
              <a:t>вибір</a:t>
            </a:r>
            <a:r>
              <a:rPr lang="uk-UA" sz="2400" b="1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35313" y="1977236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Book Antiqua" pitchFamily="18" charset="0"/>
              </a:rPr>
              <a:t>Виконати фото-звіт </a:t>
            </a:r>
          </a:p>
          <a:p>
            <a:r>
              <a:rPr lang="ru-RU" b="1" dirty="0" smtClean="0">
                <a:latin typeface="Book Antiqua" pitchFamily="18" charset="0"/>
              </a:rPr>
              <a:t>«</a:t>
            </a:r>
            <a:r>
              <a:rPr lang="uk-UA" b="1" dirty="0" smtClean="0">
                <a:latin typeface="Book Antiqua" pitchFamily="18" charset="0"/>
              </a:rPr>
              <a:t>Зимонька-зима</a:t>
            </a:r>
            <a:r>
              <a:rPr lang="ru-RU" b="1" dirty="0" smtClean="0">
                <a:solidFill>
                  <a:srgbClr val="000000"/>
                </a:solidFill>
                <a:latin typeface="Book Antiqua" pitchFamily="18" charset="0"/>
              </a:rPr>
              <a:t>»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12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512</Words>
  <Application>Microsoft Office PowerPoint</Application>
  <PresentationFormat>Екран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Всесвітній День снігу </vt:lpstr>
      <vt:lpstr>Слайд 2</vt:lpstr>
      <vt:lpstr>Цікаві факти про сніг</vt:lpstr>
      <vt:lpstr>Цікаві факти про сніг</vt:lpstr>
      <vt:lpstr>Чому скрипить сніг?</vt:lpstr>
      <vt:lpstr>Чи випадає сніг на різних планетах?</vt:lpstr>
      <vt:lpstr>Музей сніжинок у Японії на острові Хоккайдо</vt:lpstr>
      <vt:lpstr>Завдання для учнів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68</cp:revision>
  <dcterms:created xsi:type="dcterms:W3CDTF">2014-10-08T06:06:36Z</dcterms:created>
  <dcterms:modified xsi:type="dcterms:W3CDTF">2021-01-13T08:46:54Z</dcterms:modified>
</cp:coreProperties>
</file>