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y="6858000" cx="12192000"/>
  <p:notesSz cx="6858000" cy="9144000"/>
  <p:embeddedFontLst>
    <p:embeddedFont>
      <p:font typeface="Roboto"/>
      <p:regular r:id="rId27"/>
      <p:bold r:id="rId28"/>
      <p:italic r:id="rId29"/>
      <p:boldItalic r:id="rId30"/>
    </p:embeddedFont>
    <p:embeddedFont>
      <p:font typeface="Fira Sans Medium"/>
      <p:regular r:id="rId31"/>
      <p:bold r:id="rId32"/>
      <p:italic r:id="rId33"/>
      <p:boldItalic r:id="rId34"/>
    </p:embeddedFont>
    <p:embeddedFont>
      <p:font typeface="Fira Sans SemiBold"/>
      <p:regular r:id="rId35"/>
      <p:bold r:id="rId36"/>
      <p:italic r:id="rId37"/>
      <p:boldItalic r:id="rId38"/>
    </p:embeddedFont>
    <p:embeddedFont>
      <p:font typeface="Fira Sans Light"/>
      <p:regular r:id="rId39"/>
      <p:bold r:id="rId40"/>
      <p:italic r:id="rId41"/>
      <p:boldItalic r:id="rId42"/>
    </p:embeddedFont>
    <p:embeddedFont>
      <p:font typeface="Arial Black"/>
      <p:regular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4" roundtripDataSignature="AMtx7mh0YkA9Ji1wN77je43EFZFM/UGr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FiraSansLight-bold.fntdata"/><Relationship Id="rId20" Type="http://schemas.openxmlformats.org/officeDocument/2006/relationships/slide" Target="slides/slide16.xml"/><Relationship Id="rId42" Type="http://schemas.openxmlformats.org/officeDocument/2006/relationships/font" Target="fonts/FiraSansLight-boldItalic.fntdata"/><Relationship Id="rId41" Type="http://schemas.openxmlformats.org/officeDocument/2006/relationships/font" Target="fonts/FiraSansLight-italic.fntdata"/><Relationship Id="rId22" Type="http://schemas.openxmlformats.org/officeDocument/2006/relationships/slide" Target="slides/slide18.xml"/><Relationship Id="rId44" Type="http://customschemas.google.com/relationships/presentationmetadata" Target="metadata"/><Relationship Id="rId21" Type="http://schemas.openxmlformats.org/officeDocument/2006/relationships/slide" Target="slides/slide17.xml"/><Relationship Id="rId43" Type="http://schemas.openxmlformats.org/officeDocument/2006/relationships/font" Target="fonts/ArialBlack-regular.fntdata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font" Target="fonts/Roboto-bold.fntdata"/><Relationship Id="rId27" Type="http://schemas.openxmlformats.org/officeDocument/2006/relationships/font" Target="fonts/Roboto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Roboto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FiraSansMedium-regular.fntdata"/><Relationship Id="rId30" Type="http://schemas.openxmlformats.org/officeDocument/2006/relationships/font" Target="fonts/Roboto-boldItalic.fntdata"/><Relationship Id="rId11" Type="http://schemas.openxmlformats.org/officeDocument/2006/relationships/slide" Target="slides/slide7.xml"/><Relationship Id="rId33" Type="http://schemas.openxmlformats.org/officeDocument/2006/relationships/font" Target="fonts/FiraSansMedium-italic.fntdata"/><Relationship Id="rId10" Type="http://schemas.openxmlformats.org/officeDocument/2006/relationships/slide" Target="slides/slide6.xml"/><Relationship Id="rId32" Type="http://schemas.openxmlformats.org/officeDocument/2006/relationships/font" Target="fonts/FiraSansMedium-bold.fntdata"/><Relationship Id="rId13" Type="http://schemas.openxmlformats.org/officeDocument/2006/relationships/slide" Target="slides/slide9.xml"/><Relationship Id="rId35" Type="http://schemas.openxmlformats.org/officeDocument/2006/relationships/font" Target="fonts/FiraSansSemiBold-regular.fntdata"/><Relationship Id="rId12" Type="http://schemas.openxmlformats.org/officeDocument/2006/relationships/slide" Target="slides/slide8.xml"/><Relationship Id="rId34" Type="http://schemas.openxmlformats.org/officeDocument/2006/relationships/font" Target="fonts/FiraSansMedium-boldItalic.fntdata"/><Relationship Id="rId15" Type="http://schemas.openxmlformats.org/officeDocument/2006/relationships/slide" Target="slides/slide11.xml"/><Relationship Id="rId37" Type="http://schemas.openxmlformats.org/officeDocument/2006/relationships/font" Target="fonts/FiraSansSemiBold-italic.fntdata"/><Relationship Id="rId14" Type="http://schemas.openxmlformats.org/officeDocument/2006/relationships/slide" Target="slides/slide10.xml"/><Relationship Id="rId36" Type="http://schemas.openxmlformats.org/officeDocument/2006/relationships/font" Target="fonts/FiraSansSemiBold-bold.fntdata"/><Relationship Id="rId17" Type="http://schemas.openxmlformats.org/officeDocument/2006/relationships/slide" Target="slides/slide13.xml"/><Relationship Id="rId39" Type="http://schemas.openxmlformats.org/officeDocument/2006/relationships/font" Target="fonts/FiraSansLight-regular.fntdata"/><Relationship Id="rId16" Type="http://schemas.openxmlformats.org/officeDocument/2006/relationships/slide" Target="slides/slide12.xml"/><Relationship Id="rId38" Type="http://schemas.openxmlformats.org/officeDocument/2006/relationships/font" Target="fonts/FiraSansSemiBold-bold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uk-U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b575201f5e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g2b575201f5e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uk-UA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7" name="Google Shape;18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4" name="Google Shape;19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8" name="Google Shape;20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8" name="Google Shape;238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uk-U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99" name="Google Shape;299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5" name="Google Shape;315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2" name="Google Shape;322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1" name="Google Shape;331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9" name="Google Shape;39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10.png"/><Relationship Id="rId6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4.gif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jpg"/><Relationship Id="rId7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9.png"/><Relationship Id="rId4" Type="http://schemas.openxmlformats.org/officeDocument/2006/relationships/image" Target="../media/image18.png"/><Relationship Id="rId5" Type="http://schemas.openxmlformats.org/officeDocument/2006/relationships/image" Target="../media/image2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3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7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png"/><Relationship Id="rId4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9" name="Google Shape;89;p1"/>
          <p:cNvGrpSpPr/>
          <p:nvPr/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90" name="Google Shape;90;p1"/>
            <p:cNvSpPr/>
            <p:nvPr/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" name="Google Shape;92;p1"/>
          <p:cNvSpPr/>
          <p:nvPr/>
        </p:nvSpPr>
        <p:spPr>
          <a:xfrm flipH="1">
            <a:off x="665085" y="2123821"/>
            <a:ext cx="4975066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/>
          <p:nvPr/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6849687" y="357447"/>
            <a:ext cx="4845488" cy="2923587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rotWithShape="0" algn="t" dir="5400000" dist="127000">
              <a:srgbClr val="000000">
                <a:alpha val="1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6849687" y="3505479"/>
            <a:ext cx="4845600" cy="2923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rotWithShape="0" algn="t" dir="5400000" dist="127000">
              <a:srgbClr val="000000">
                <a:alpha val="1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3">
            <a:alphaModFix/>
          </a:blip>
          <a:srcRect b="75299" l="0" r="0" t="0"/>
          <a:stretch/>
        </p:blipFill>
        <p:spPr>
          <a:xfrm>
            <a:off x="6849675" y="1083475"/>
            <a:ext cx="4750775" cy="1291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7" name="Google Shape;97;p1"/>
          <p:cNvGrpSpPr/>
          <p:nvPr/>
        </p:nvGrpSpPr>
        <p:grpSpPr>
          <a:xfrm>
            <a:off x="590719" y="2330505"/>
            <a:ext cx="5980206" cy="3979585"/>
            <a:chOff x="0" y="0"/>
            <a:chExt cx="5980206" cy="3979585"/>
          </a:xfrm>
        </p:grpSpPr>
        <p:cxnSp>
          <p:nvCxnSpPr>
            <p:cNvPr id="98" name="Google Shape;98;p1"/>
            <p:cNvCxnSpPr/>
            <p:nvPr/>
          </p:nvCxnSpPr>
          <p:spPr>
            <a:xfrm>
              <a:off x="0" y="0"/>
              <a:ext cx="5278066" cy="0"/>
            </a:xfrm>
            <a:prstGeom prst="straightConnector1">
              <a:avLst/>
            </a:prstGeom>
            <a:gradFill>
              <a:gsLst>
                <a:gs pos="0">
                  <a:srgbClr val="6EA5DA"/>
                </a:gs>
                <a:gs pos="50000">
                  <a:srgbClr val="529BDA"/>
                </a:gs>
                <a:gs pos="100000">
                  <a:srgbClr val="4188C8"/>
                </a:gs>
              </a:gsLst>
              <a:lin ang="5400000" scaled="0"/>
            </a:gradFill>
            <a:ln cap="flat" cmpd="sng" w="9525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99" name="Google Shape;99;p1"/>
            <p:cNvSpPr/>
            <p:nvPr/>
          </p:nvSpPr>
          <p:spPr>
            <a:xfrm>
              <a:off x="0" y="0"/>
              <a:ext cx="5278066" cy="39795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1"/>
            <p:cNvSpPr txBox="1"/>
            <p:nvPr/>
          </p:nvSpPr>
          <p:spPr>
            <a:xfrm>
              <a:off x="6" y="596570"/>
              <a:ext cx="5980200" cy="338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56200" lIns="156200" spcFirstLastPara="1" rIns="156200" wrap="square" tIns="156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100"/>
                <a:buFont typeface="Calibri"/>
                <a:buNone/>
              </a:pPr>
              <a:r>
                <a:rPr b="0" i="0" lang="uk-UA" sz="4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Формування української парадигми STEM-освіти як актуальна педагогічна проблема у воєнний час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1" name="Google Shape;10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94390" y="4037738"/>
            <a:ext cx="4397433" cy="17369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8"/>
          <p:cNvSpPr txBox="1"/>
          <p:nvPr>
            <p:ph type="title"/>
          </p:nvPr>
        </p:nvSpPr>
        <p:spPr>
          <a:xfrm>
            <a:off x="3917092" y="1487728"/>
            <a:ext cx="742435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uk-UA"/>
              <a:t>Основні напрями співпраці </a:t>
            </a:r>
            <a:endParaRPr/>
          </a:p>
        </p:txBody>
      </p:sp>
      <p:sp>
        <p:nvSpPr>
          <p:cNvPr id="107" name="Google Shape;107;p8"/>
          <p:cNvSpPr txBox="1"/>
          <p:nvPr>
            <p:ph idx="1" type="body"/>
          </p:nvPr>
        </p:nvSpPr>
        <p:spPr>
          <a:xfrm>
            <a:off x="4470059" y="3658446"/>
            <a:ext cx="7278130" cy="3050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i="0" lang="uk-UA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Лозова Оксана Володимирівна</a:t>
            </a:r>
            <a:br>
              <a:rPr b="0" i="0" lang="uk-UA" sz="1200" u="none" cap="none" strike="noStrike">
                <a:solidFill>
                  <a:schemeClr val="dk1"/>
                </a:solidFill>
              </a:rPr>
            </a:br>
            <a:r>
              <a:rPr b="0" i="0" lang="uk-UA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начальни</a:t>
            </a:r>
            <a:r>
              <a:rPr lang="uk-UA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ця</a:t>
            </a:r>
            <a:r>
              <a:rPr b="0" i="0" lang="uk-UA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відділу STEM-освіти </a:t>
            </a:r>
            <a:endParaRPr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0" i="0" lang="uk-UA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ДНУ «Інститут модернізації змісту освіти»</a:t>
            </a:r>
            <a:endParaRPr/>
          </a:p>
        </p:txBody>
      </p:sp>
      <p:pic>
        <p:nvPicPr>
          <p:cNvPr id="108" name="Google Shape;10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3632" y="234881"/>
            <a:ext cx="3237470" cy="14558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Лозова Оксана Володимирівна" id="109" name="Google Shape;109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701" y="2019299"/>
            <a:ext cx="3331177" cy="33311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0" name="Google Shape;110;p8"/>
          <p:cNvGrpSpPr/>
          <p:nvPr/>
        </p:nvGrpSpPr>
        <p:grpSpPr>
          <a:xfrm flipH="1" rot="10800000">
            <a:off x="0" y="4322763"/>
            <a:ext cx="3378200" cy="2535237"/>
            <a:chOff x="-305" y="-1"/>
            <a:chExt cx="3832880" cy="2876136"/>
          </a:xfrm>
        </p:grpSpPr>
        <p:sp>
          <p:nvSpPr>
            <p:cNvPr id="111" name="Google Shape;111;p8"/>
            <p:cNvSpPr/>
            <p:nvPr/>
          </p:nvSpPr>
          <p:spPr>
            <a:xfrm>
              <a:off x="305" y="1"/>
              <a:ext cx="3815424" cy="2653659"/>
            </a:xfrm>
            <a:custGeom>
              <a:rect b="b" l="l" r="r" t="t"/>
              <a:pathLst>
                <a:path extrusionOk="0" h="2653659" w="3815424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1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8"/>
            <p:cNvSpPr/>
            <p:nvPr/>
          </p:nvSpPr>
          <p:spPr>
            <a:xfrm>
              <a:off x="305" y="-1"/>
              <a:ext cx="3815424" cy="2653660"/>
            </a:xfrm>
            <a:custGeom>
              <a:rect b="b" l="l" r="r" t="t"/>
              <a:pathLst>
                <a:path extrusionOk="0" h="2653660" w="3815424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1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8"/>
            <p:cNvSpPr/>
            <p:nvPr/>
          </p:nvSpPr>
          <p:spPr>
            <a:xfrm>
              <a:off x="-305" y="1"/>
              <a:ext cx="3815986" cy="2675935"/>
            </a:xfrm>
            <a:custGeom>
              <a:rect b="b" l="l" r="r" t="t"/>
              <a:pathLst>
                <a:path extrusionOk="0" h="2675935" w="3815986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1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8"/>
            <p:cNvSpPr/>
            <p:nvPr/>
          </p:nvSpPr>
          <p:spPr>
            <a:xfrm>
              <a:off x="305" y="-1"/>
              <a:ext cx="3832270" cy="2876136"/>
            </a:xfrm>
            <a:custGeom>
              <a:rect b="b" l="l" r="r" t="t"/>
              <a:pathLst>
                <a:path extrusionOk="0" h="2876136" w="3832270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1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" name="Google Shape;115;p8"/>
          <p:cNvGrpSpPr/>
          <p:nvPr/>
        </p:nvGrpSpPr>
        <p:grpSpPr>
          <a:xfrm flipH="1">
            <a:off x="9677400" y="0"/>
            <a:ext cx="2514600" cy="2174875"/>
            <a:chOff x="-305" y="-4155"/>
            <a:chExt cx="2514948" cy="2174333"/>
          </a:xfrm>
        </p:grpSpPr>
        <p:sp>
          <p:nvSpPr>
            <p:cNvPr id="116" name="Google Shape;116;p8"/>
            <p:cNvSpPr/>
            <p:nvPr/>
          </p:nvSpPr>
          <p:spPr>
            <a:xfrm>
              <a:off x="-305" y="0"/>
              <a:ext cx="2514948" cy="2170178"/>
            </a:xfrm>
            <a:custGeom>
              <a:rect b="b" l="l" r="r" t="t"/>
              <a:pathLst>
                <a:path extrusionOk="0" h="2170178" w="251494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1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8"/>
            <p:cNvSpPr/>
            <p:nvPr/>
          </p:nvSpPr>
          <p:spPr>
            <a:xfrm>
              <a:off x="-305" y="-4155"/>
              <a:ext cx="2493062" cy="1947896"/>
            </a:xfrm>
            <a:custGeom>
              <a:rect b="b" l="l" r="r" t="t"/>
              <a:pathLst>
                <a:path extrusionOk="0" h="1947896" w="2493062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1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8"/>
            <p:cNvSpPr/>
            <p:nvPr/>
          </p:nvSpPr>
          <p:spPr>
            <a:xfrm>
              <a:off x="-305" y="0"/>
              <a:ext cx="2501089" cy="1972702"/>
            </a:xfrm>
            <a:custGeom>
              <a:rect b="b" l="l" r="r" t="t"/>
              <a:pathLst>
                <a:path extrusionOk="0" h="1972702" w="2501089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1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t/>
              </a:r>
              <a:endPara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8"/>
            <p:cNvSpPr/>
            <p:nvPr/>
          </p:nvSpPr>
          <p:spPr>
            <a:xfrm>
              <a:off x="305" y="1"/>
              <a:ext cx="2491105" cy="1943661"/>
            </a:xfrm>
            <a:custGeom>
              <a:rect b="b" l="l" r="r" t="t"/>
              <a:pathLst>
                <a:path extrusionOk="0" h="1943661" w="2491105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1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Тренінг: Застосування інструментів локальної демократії: правові та  практичні аспекти • Samoorg - Самоорганізація в громаді" id="125" name="Google Shape;12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82125"/>
            <a:ext cx="12492526" cy="6493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2"/>
          <p:cNvSpPr txBox="1"/>
          <p:nvPr>
            <p:ph type="title"/>
          </p:nvPr>
        </p:nvSpPr>
        <p:spPr>
          <a:xfrm>
            <a:off x="178051" y="5264175"/>
            <a:ext cx="118359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uk-UA"/>
              <a:t>Вітаємо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uk-UA"/>
              <a:t>нових координаторів у креативній команді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b575201f5e_0_0"/>
          <p:cNvSpPr txBox="1"/>
          <p:nvPr>
            <p:ph type="title"/>
          </p:nvPr>
        </p:nvSpPr>
        <p:spPr>
          <a:xfrm>
            <a:off x="5398848" y="1500825"/>
            <a:ext cx="5145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uk-UA" sz="60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STEMимо</a:t>
            </a:r>
            <a:r>
              <a:rPr lang="uk-UA">
                <a:solidFill>
                  <a:schemeClr val="accent6"/>
                </a:solidFill>
              </a:rPr>
              <a:t> 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32" name="Google Shape;132;g2b575201f5e_0_0"/>
          <p:cNvSpPr txBox="1"/>
          <p:nvPr>
            <p:ph idx="1" type="body"/>
          </p:nvPr>
        </p:nvSpPr>
        <p:spPr>
          <a:xfrm>
            <a:off x="4729650" y="3658450"/>
            <a:ext cx="7390200" cy="305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rPr b="1" lang="uk-UA" sz="30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Василашко Ірина Павлівна</a:t>
            </a:r>
            <a:endParaRPr b="1" sz="30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uk-UA" sz="30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завідувачка сектору інноваційних форм та методів діяльності педагогічних працівників відділу STEM-освіти ДНУ «Інститут модернізації змісту освіти»</a:t>
            </a:r>
            <a:br>
              <a:rPr b="0" i="0" lang="uk-UA" sz="1200" u="none" cap="none" strike="noStrike">
                <a:solidFill>
                  <a:schemeClr val="dk1"/>
                </a:solidFill>
              </a:rPr>
            </a:br>
            <a:endParaRPr/>
          </a:p>
        </p:txBody>
      </p:sp>
      <p:pic>
        <p:nvPicPr>
          <p:cNvPr id="133" name="Google Shape;133;g2b575201f5e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3632" y="234881"/>
            <a:ext cx="3237471" cy="145580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4" name="Google Shape;134;g2b575201f5e_0_0"/>
          <p:cNvGrpSpPr/>
          <p:nvPr/>
        </p:nvGrpSpPr>
        <p:grpSpPr>
          <a:xfrm flipH="1" rot="10800000">
            <a:off x="0" y="4322686"/>
            <a:ext cx="3378300" cy="2535314"/>
            <a:chOff x="-305" y="-1"/>
            <a:chExt cx="3832880" cy="2876136"/>
          </a:xfrm>
        </p:grpSpPr>
        <p:sp>
          <p:nvSpPr>
            <p:cNvPr id="135" name="Google Shape;135;g2b575201f5e_0_0"/>
            <p:cNvSpPr/>
            <p:nvPr/>
          </p:nvSpPr>
          <p:spPr>
            <a:xfrm>
              <a:off x="305" y="1"/>
              <a:ext cx="3815424" cy="2653659"/>
            </a:xfrm>
            <a:custGeom>
              <a:rect b="b" l="l" r="r" t="t"/>
              <a:pathLst>
                <a:path extrusionOk="0" h="2653659" w="3815424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0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g2b575201f5e_0_0"/>
            <p:cNvSpPr/>
            <p:nvPr/>
          </p:nvSpPr>
          <p:spPr>
            <a:xfrm>
              <a:off x="305" y="-1"/>
              <a:ext cx="3815424" cy="2653660"/>
            </a:xfrm>
            <a:custGeom>
              <a:rect b="b" l="l" r="r" t="t"/>
              <a:pathLst>
                <a:path extrusionOk="0" h="2653660" w="3815424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0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g2b575201f5e_0_0"/>
            <p:cNvSpPr/>
            <p:nvPr/>
          </p:nvSpPr>
          <p:spPr>
            <a:xfrm>
              <a:off x="-305" y="1"/>
              <a:ext cx="3815986" cy="2675935"/>
            </a:xfrm>
            <a:custGeom>
              <a:rect b="b" l="l" r="r" t="t"/>
              <a:pathLst>
                <a:path extrusionOk="0" h="2675935" w="3815986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0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g2b575201f5e_0_0"/>
            <p:cNvSpPr/>
            <p:nvPr/>
          </p:nvSpPr>
          <p:spPr>
            <a:xfrm>
              <a:off x="305" y="-1"/>
              <a:ext cx="3832270" cy="2876136"/>
            </a:xfrm>
            <a:custGeom>
              <a:rect b="b" l="l" r="r" t="t"/>
              <a:pathLst>
                <a:path extrusionOk="0" h="2876136" w="3832270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0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9" name="Google Shape;139;g2b575201f5e_0_0"/>
          <p:cNvGrpSpPr/>
          <p:nvPr/>
        </p:nvGrpSpPr>
        <p:grpSpPr>
          <a:xfrm flipH="1">
            <a:off x="9677304" y="0"/>
            <a:ext cx="2514697" cy="2174768"/>
            <a:chOff x="-305" y="-4155"/>
            <a:chExt cx="2514948" cy="2174333"/>
          </a:xfrm>
        </p:grpSpPr>
        <p:sp>
          <p:nvSpPr>
            <p:cNvPr id="140" name="Google Shape;140;g2b575201f5e_0_0"/>
            <p:cNvSpPr/>
            <p:nvPr/>
          </p:nvSpPr>
          <p:spPr>
            <a:xfrm>
              <a:off x="-305" y="0"/>
              <a:ext cx="2514948" cy="2170178"/>
            </a:xfrm>
            <a:custGeom>
              <a:rect b="b" l="l" r="r" t="t"/>
              <a:pathLst>
                <a:path extrusionOk="0" h="2170178" w="251494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0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g2b575201f5e_0_0"/>
            <p:cNvSpPr/>
            <p:nvPr/>
          </p:nvSpPr>
          <p:spPr>
            <a:xfrm>
              <a:off x="-305" y="-4155"/>
              <a:ext cx="2493062" cy="1947896"/>
            </a:xfrm>
            <a:custGeom>
              <a:rect b="b" l="l" r="r" t="t"/>
              <a:pathLst>
                <a:path extrusionOk="0" h="1947896" w="2493062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0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g2b575201f5e_0_0"/>
            <p:cNvSpPr/>
            <p:nvPr/>
          </p:nvSpPr>
          <p:spPr>
            <a:xfrm>
              <a:off x="-305" y="0"/>
              <a:ext cx="2501089" cy="1972702"/>
            </a:xfrm>
            <a:custGeom>
              <a:rect b="b" l="l" r="r" t="t"/>
              <a:pathLst>
                <a:path extrusionOk="0" h="1972702" w="2501089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0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t/>
              </a:r>
              <a:endPara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g2b575201f5e_0_0"/>
            <p:cNvSpPr/>
            <p:nvPr/>
          </p:nvSpPr>
          <p:spPr>
            <a:xfrm>
              <a:off x="305" y="1"/>
              <a:ext cx="2491105" cy="1943661"/>
            </a:xfrm>
            <a:custGeom>
              <a:rect b="b" l="l" r="r" t="t"/>
              <a:pathLst>
                <a:path extrusionOk="0" h="1943661" w="2491105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0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Василашко Ірина Павлівна" id="144" name="Google Shape;144;g2b575201f5e_0_0" title="Василашко Ірина Павлівна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8175" y="2415075"/>
            <a:ext cx="2819400" cy="2819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g2b575201f5e_0_0"/>
          <p:cNvSpPr txBox="1"/>
          <p:nvPr/>
        </p:nvSpPr>
        <p:spPr>
          <a:xfrm>
            <a:off x="1913650" y="241507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3"/>
          <p:cNvSpPr/>
          <p:nvPr/>
        </p:nvSpPr>
        <p:spPr>
          <a:xfrm flipH="1">
            <a:off x="784038" y="0"/>
            <a:ext cx="842502" cy="354793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Всеукраїнський конкурс «Кращий гендерночутливий STEM-урок» – Інститут  модернізації змісту освіти" id="152" name="Google Shape;15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24569" y="2462898"/>
            <a:ext cx="2294306" cy="2294306"/>
          </a:xfrm>
          <a:custGeom>
            <a:rect b="b" l="l" r="r" t="t"/>
            <a:pathLst>
              <a:path extrusionOk="0" h="2247255" w="1999274">
                <a:moveTo>
                  <a:pt x="108501" y="0"/>
                </a:moveTo>
                <a:lnTo>
                  <a:pt x="1890773" y="0"/>
                </a:lnTo>
                <a:cubicBezTo>
                  <a:pt x="1950696" y="0"/>
                  <a:pt x="1999274" y="48578"/>
                  <a:pt x="1999274" y="108501"/>
                </a:cubicBezTo>
                <a:lnTo>
                  <a:pt x="1999274" y="2138754"/>
                </a:lnTo>
                <a:cubicBezTo>
                  <a:pt x="1999274" y="2198677"/>
                  <a:pt x="1950696" y="2247255"/>
                  <a:pt x="1890773" y="2247255"/>
                </a:cubicBezTo>
                <a:lnTo>
                  <a:pt x="108501" y="2247255"/>
                </a:lnTo>
                <a:cubicBezTo>
                  <a:pt x="48578" y="2247255"/>
                  <a:pt x="0" y="2198677"/>
                  <a:pt x="0" y="2138754"/>
                </a:cubicBezTo>
                <a:lnTo>
                  <a:pt x="0" y="108501"/>
                </a:lnTo>
                <a:cubicBezTo>
                  <a:pt x="0" y="48578"/>
                  <a:pt x="48578" y="0"/>
                  <a:pt x="108501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53" name="Google Shape;153;p3"/>
          <p:cNvSpPr/>
          <p:nvPr/>
        </p:nvSpPr>
        <p:spPr>
          <a:xfrm flipH="1">
            <a:off x="3731108" y="1327365"/>
            <a:ext cx="610857" cy="610857"/>
          </a:xfrm>
          <a:prstGeom prst="ellipse">
            <a:avLst/>
          </a:prstGeom>
          <a:noFill/>
          <a:ln cap="flat" cmpd="sng" w="127000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3"/>
          <p:cNvSpPr/>
          <p:nvPr/>
        </p:nvSpPr>
        <p:spPr>
          <a:xfrm flipH="1">
            <a:off x="3628176" y="0"/>
            <a:ext cx="2093996" cy="1402773"/>
          </a:xfrm>
          <a:custGeom>
            <a:rect b="b" l="l" r="r" t="t"/>
            <a:pathLst>
              <a:path extrusionOk="0" h="1550992" w="2315251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" name="Google Shape;155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66" y="4038287"/>
            <a:ext cx="3227237" cy="1766912"/>
          </a:xfrm>
          <a:custGeom>
            <a:rect b="b" l="l" r="r" t="t"/>
            <a:pathLst>
              <a:path extrusionOk="0" h="3064284" w="3064284">
                <a:moveTo>
                  <a:pt x="166483" y="0"/>
                </a:moveTo>
                <a:lnTo>
                  <a:pt x="2897801" y="0"/>
                </a:lnTo>
                <a:cubicBezTo>
                  <a:pt x="2989747" y="0"/>
                  <a:pt x="3064284" y="74537"/>
                  <a:pt x="3064284" y="166483"/>
                </a:cubicBezTo>
                <a:lnTo>
                  <a:pt x="3064284" y="2897801"/>
                </a:lnTo>
                <a:cubicBezTo>
                  <a:pt x="3064284" y="2989747"/>
                  <a:pt x="2989747" y="3064284"/>
                  <a:pt x="2897801" y="3064284"/>
                </a:cubicBezTo>
                <a:lnTo>
                  <a:pt x="166483" y="3064284"/>
                </a:lnTo>
                <a:cubicBezTo>
                  <a:pt x="74537" y="3064284"/>
                  <a:pt x="0" y="2989747"/>
                  <a:pt x="0" y="2897801"/>
                </a:cubicBezTo>
                <a:lnTo>
                  <a:pt x="0" y="166483"/>
                </a:lnTo>
                <a:cubicBezTo>
                  <a:pt x="0" y="74537"/>
                  <a:pt x="74537" y="0"/>
                  <a:pt x="166483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56" name="Google Shape;156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5102" y="1371699"/>
            <a:ext cx="2355806" cy="2294306"/>
          </a:xfrm>
          <a:custGeom>
            <a:rect b="b" l="l" r="r" t="t"/>
            <a:pathLst>
              <a:path extrusionOk="0" h="2247255" w="1999274">
                <a:moveTo>
                  <a:pt x="108501" y="0"/>
                </a:moveTo>
                <a:lnTo>
                  <a:pt x="1890773" y="0"/>
                </a:lnTo>
                <a:cubicBezTo>
                  <a:pt x="1950696" y="0"/>
                  <a:pt x="1999274" y="48578"/>
                  <a:pt x="1999274" y="108501"/>
                </a:cubicBezTo>
                <a:lnTo>
                  <a:pt x="1999274" y="2138754"/>
                </a:lnTo>
                <a:cubicBezTo>
                  <a:pt x="1999274" y="2198677"/>
                  <a:pt x="1950696" y="2247255"/>
                  <a:pt x="1890773" y="2247255"/>
                </a:cubicBezTo>
                <a:lnTo>
                  <a:pt x="108501" y="2247255"/>
                </a:lnTo>
                <a:cubicBezTo>
                  <a:pt x="48578" y="2247255"/>
                  <a:pt x="0" y="2198677"/>
                  <a:pt x="0" y="2138754"/>
                </a:cubicBezTo>
                <a:lnTo>
                  <a:pt x="0" y="108501"/>
                </a:lnTo>
                <a:cubicBezTo>
                  <a:pt x="0" y="48578"/>
                  <a:pt x="48578" y="0"/>
                  <a:pt x="108501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57" name="Google Shape;157;p3"/>
          <p:cNvSpPr/>
          <p:nvPr/>
        </p:nvSpPr>
        <p:spPr>
          <a:xfrm flipH="1">
            <a:off x="2899690" y="5509119"/>
            <a:ext cx="3939038" cy="3939038"/>
          </a:xfrm>
          <a:prstGeom prst="arc">
            <a:avLst>
              <a:gd fmla="val 16200000" name="adj1"/>
              <a:gd fmla="val 20354996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3"/>
          <p:cNvSpPr/>
          <p:nvPr/>
        </p:nvSpPr>
        <p:spPr>
          <a:xfrm flipH="1">
            <a:off x="3724986" y="6033795"/>
            <a:ext cx="1991064" cy="824205"/>
          </a:xfrm>
          <a:custGeom>
            <a:rect b="b" l="l" r="r" t="t"/>
            <a:pathLst>
              <a:path extrusionOk="0" h="824205" w="1991064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3"/>
          <p:cNvSpPr/>
          <p:nvPr/>
        </p:nvSpPr>
        <p:spPr>
          <a:xfrm>
            <a:off x="6176607" y="1735552"/>
            <a:ext cx="5393361" cy="551655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AFAFAF"/>
              </a:gs>
              <a:gs pos="50000">
                <a:schemeClr val="accent3"/>
              </a:gs>
              <a:gs pos="100000">
                <a:srgbClr val="919191"/>
              </a:gs>
            </a:gsLst>
            <a:lin ang="5400000" scaled="0"/>
          </a:gradFill>
          <a:ln>
            <a:noFill/>
          </a:ln>
          <a:effectLst>
            <a:outerShdw blurRad="57150" rotWithShape="0" algn="ctr" dir="5400000" dist="19050">
              <a:srgbClr val="000000">
                <a:alpha val="6235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3"/>
          <p:cNvSpPr txBox="1"/>
          <p:nvPr/>
        </p:nvSpPr>
        <p:spPr>
          <a:xfrm>
            <a:off x="6230467" y="1762787"/>
            <a:ext cx="5339501" cy="497795"/>
          </a:xfrm>
          <a:prstGeom prst="rect">
            <a:avLst/>
          </a:prstGeom>
          <a:noFill/>
          <a:ln>
            <a:noFill/>
          </a:ln>
        </p:spPr>
        <p:txBody>
          <a:bodyPr anchorCtr="0" anchor="ctr" bIns="87625" lIns="87625" spcFirstLastPara="1" rIns="87625" wrap="square" tIns="876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Calibri"/>
              <a:buNone/>
            </a:pPr>
            <a:r>
              <a:rPr b="0" i="0" lang="uk-UA" sz="2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Всеукраїнська «STEM-школа - 2024»</a:t>
            </a:r>
            <a:endParaRPr b="0" i="0" sz="23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3"/>
          <p:cNvSpPr/>
          <p:nvPr/>
        </p:nvSpPr>
        <p:spPr>
          <a:xfrm>
            <a:off x="6203537" y="2489676"/>
            <a:ext cx="5393361" cy="551655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AFAFAF"/>
              </a:gs>
              <a:gs pos="50000">
                <a:schemeClr val="accent3"/>
              </a:gs>
              <a:gs pos="100000">
                <a:srgbClr val="919191"/>
              </a:gs>
            </a:gsLst>
            <a:lin ang="5400000" scaled="0"/>
          </a:gradFill>
          <a:ln>
            <a:noFill/>
          </a:ln>
          <a:effectLst>
            <a:outerShdw blurRad="57150" rotWithShape="0" algn="ctr" dir="5400000" dist="19050">
              <a:srgbClr val="000000">
                <a:alpha val="6235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3"/>
          <p:cNvSpPr txBox="1"/>
          <p:nvPr/>
        </p:nvSpPr>
        <p:spPr>
          <a:xfrm>
            <a:off x="6230467" y="2516606"/>
            <a:ext cx="5339501" cy="497795"/>
          </a:xfrm>
          <a:prstGeom prst="rect">
            <a:avLst/>
          </a:prstGeom>
          <a:noFill/>
          <a:ln>
            <a:noFill/>
          </a:ln>
        </p:spPr>
        <p:txBody>
          <a:bodyPr anchorCtr="0" anchor="ctr" bIns="87625" lIns="87625" spcFirstLastPara="1" rIns="87625" wrap="square" tIns="876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Calibri"/>
              <a:buNone/>
            </a:pPr>
            <a:r>
              <a:rPr b="0" i="0" lang="uk-UA" sz="2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Педагогічна STEM-майстерня</a:t>
            </a:r>
            <a:endParaRPr b="0" i="0" sz="23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3"/>
          <p:cNvSpPr/>
          <p:nvPr/>
        </p:nvSpPr>
        <p:spPr>
          <a:xfrm>
            <a:off x="6203537" y="3107571"/>
            <a:ext cx="5393361" cy="551655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AFAFAF"/>
              </a:gs>
              <a:gs pos="50000">
                <a:schemeClr val="accent3"/>
              </a:gs>
              <a:gs pos="100000">
                <a:srgbClr val="919191"/>
              </a:gs>
            </a:gsLst>
            <a:lin ang="5400000" scaled="0"/>
          </a:gradFill>
          <a:ln>
            <a:noFill/>
          </a:ln>
          <a:effectLst>
            <a:outerShdw blurRad="57150" rotWithShape="0" algn="ctr" dir="5400000" dist="19050">
              <a:srgbClr val="000000">
                <a:alpha val="6235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3"/>
          <p:cNvSpPr txBox="1"/>
          <p:nvPr/>
        </p:nvSpPr>
        <p:spPr>
          <a:xfrm>
            <a:off x="6230467" y="3134501"/>
            <a:ext cx="5339501" cy="497795"/>
          </a:xfrm>
          <a:prstGeom prst="rect">
            <a:avLst/>
          </a:prstGeom>
          <a:noFill/>
          <a:ln>
            <a:noFill/>
          </a:ln>
        </p:spPr>
        <p:txBody>
          <a:bodyPr anchorCtr="0" anchor="ctr" bIns="87625" lIns="87625" spcFirstLastPara="1" rIns="87625" wrap="square" tIns="876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Calibri"/>
              <a:buNone/>
            </a:pPr>
            <a:r>
              <a:rPr b="0" i="0" lang="uk-UA" sz="2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Всеукраїнський фестиваль «STEM-весна»</a:t>
            </a:r>
            <a:endParaRPr b="0" i="0" sz="23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3"/>
          <p:cNvSpPr/>
          <p:nvPr/>
        </p:nvSpPr>
        <p:spPr>
          <a:xfrm>
            <a:off x="6203537" y="3811963"/>
            <a:ext cx="5393361" cy="551655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AFAFAF"/>
              </a:gs>
              <a:gs pos="50000">
                <a:schemeClr val="accent3"/>
              </a:gs>
              <a:gs pos="100000">
                <a:srgbClr val="919191"/>
              </a:gs>
            </a:gsLst>
            <a:lin ang="5400000" scaled="0"/>
          </a:gradFill>
          <a:ln>
            <a:noFill/>
          </a:ln>
          <a:effectLst>
            <a:outerShdw blurRad="57150" rotWithShape="0" algn="ctr" dir="5400000" dist="19050">
              <a:srgbClr val="000000">
                <a:alpha val="6235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3"/>
          <p:cNvSpPr txBox="1"/>
          <p:nvPr/>
        </p:nvSpPr>
        <p:spPr>
          <a:xfrm>
            <a:off x="6279894" y="3838893"/>
            <a:ext cx="5339501" cy="497795"/>
          </a:xfrm>
          <a:prstGeom prst="rect">
            <a:avLst/>
          </a:prstGeom>
          <a:noFill/>
          <a:ln>
            <a:noFill/>
          </a:ln>
        </p:spPr>
        <p:txBody>
          <a:bodyPr anchorCtr="0" anchor="ctr" bIns="87625" lIns="87625" spcFirstLastPara="1" rIns="87625" wrap="square" tIns="876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Calibri"/>
              <a:buNone/>
            </a:pPr>
            <a:r>
              <a:rPr b="0" i="0" lang="uk-UA" sz="2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Всеукраїнські конференції</a:t>
            </a:r>
            <a:endParaRPr b="0" i="0" sz="23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3"/>
          <p:cNvSpPr txBox="1"/>
          <p:nvPr/>
        </p:nvSpPr>
        <p:spPr>
          <a:xfrm>
            <a:off x="6230467" y="4988186"/>
            <a:ext cx="5339501" cy="497795"/>
          </a:xfrm>
          <a:prstGeom prst="rect">
            <a:avLst/>
          </a:prstGeom>
          <a:noFill/>
          <a:ln>
            <a:noFill/>
          </a:ln>
        </p:spPr>
        <p:txBody>
          <a:bodyPr anchorCtr="0" anchor="ctr" bIns="87625" lIns="87625" spcFirstLastPara="1" rIns="87625" wrap="square" tIns="876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Calibri"/>
              <a:buNone/>
            </a:pPr>
            <a:r>
              <a:rPr b="0" i="0" lang="uk-UA" sz="2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Конкурси професійної майстерності</a:t>
            </a:r>
            <a:endParaRPr b="0" i="0" sz="23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3"/>
          <p:cNvSpPr/>
          <p:nvPr/>
        </p:nvSpPr>
        <p:spPr>
          <a:xfrm>
            <a:off x="6230467" y="4497876"/>
            <a:ext cx="5393361" cy="551655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AFAFAF"/>
              </a:gs>
              <a:gs pos="50000">
                <a:schemeClr val="accent3"/>
              </a:gs>
              <a:gs pos="100000">
                <a:srgbClr val="919191"/>
              </a:gs>
            </a:gsLst>
            <a:lin ang="5400000" scaled="0"/>
          </a:gradFill>
          <a:ln>
            <a:noFill/>
          </a:ln>
          <a:effectLst>
            <a:outerShdw blurRad="57150" rotWithShape="0" algn="ctr" dir="5400000" dist="19050">
              <a:srgbClr val="000000">
                <a:alpha val="6235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3"/>
          <p:cNvSpPr txBox="1"/>
          <p:nvPr/>
        </p:nvSpPr>
        <p:spPr>
          <a:xfrm>
            <a:off x="6392536" y="4504311"/>
            <a:ext cx="5339501" cy="497795"/>
          </a:xfrm>
          <a:prstGeom prst="rect">
            <a:avLst/>
          </a:prstGeom>
          <a:noFill/>
          <a:ln>
            <a:noFill/>
          </a:ln>
        </p:spPr>
        <p:txBody>
          <a:bodyPr anchorCtr="0" anchor="ctr" bIns="87625" lIns="87625" spcFirstLastPara="1" rIns="87625" wrap="square" tIns="876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Calibri"/>
              <a:buNone/>
            </a:pPr>
            <a:r>
              <a:rPr b="0" i="0" lang="uk-UA" sz="2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Курси підвищення кваліфікації </a:t>
            </a:r>
            <a:endParaRPr b="0" i="0" sz="23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" name="Google Shape;170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80823" y="299271"/>
            <a:ext cx="2584928" cy="9998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8883" y="2773331"/>
            <a:ext cx="4321487" cy="2524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4065" y="-29647"/>
            <a:ext cx="1325500" cy="1764177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178" name="Google Shape;178;p23"/>
          <p:cNvSpPr txBox="1"/>
          <p:nvPr/>
        </p:nvSpPr>
        <p:spPr>
          <a:xfrm>
            <a:off x="4095525" y="1557840"/>
            <a:ext cx="7289579" cy="830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4800" u="none" cap="none" strike="noStrike">
                <a:solidFill>
                  <a:srgbClr val="0070C0"/>
                </a:solidFill>
                <a:latin typeface="Fira Sans SemiBold"/>
                <a:ea typeface="Fira Sans SemiBold"/>
                <a:cs typeface="Fira Sans SemiBold"/>
                <a:sym typeface="Fira Sans SemiBold"/>
              </a:rPr>
              <a:t>STEM-школа-2024</a:t>
            </a:r>
            <a:endParaRPr b="0" i="0" sz="48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3"/>
          <p:cNvSpPr txBox="1"/>
          <p:nvPr/>
        </p:nvSpPr>
        <p:spPr>
          <a:xfrm>
            <a:off x="3228693" y="2444190"/>
            <a:ext cx="8533431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2400" u="none" cap="none" strike="noStrike">
                <a:solidFill>
                  <a:srgbClr val="ED7D31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Не дізнаєшся – не спробуєш, не спробуєш – не дізнаєшся</a:t>
            </a:r>
            <a:endParaRPr b="1" i="0" sz="2400" u="none" cap="none" strike="noStrike">
              <a:solidFill>
                <a:srgbClr val="ED7D3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3"/>
          <p:cNvSpPr txBox="1"/>
          <p:nvPr/>
        </p:nvSpPr>
        <p:spPr>
          <a:xfrm>
            <a:off x="5518233" y="3696177"/>
            <a:ext cx="6036303" cy="1323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4000" u="none" cap="none" strike="noStrike">
                <a:solidFill>
                  <a:srgbClr val="0070C0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Зимова сесія -лютий </a:t>
            </a:r>
            <a:endParaRPr b="0" i="0" sz="4000" u="none" cap="none" strike="noStrike">
              <a:solidFill>
                <a:srgbClr val="0070C0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4000" u="none" cap="none" strike="noStrike">
                <a:solidFill>
                  <a:srgbClr val="00B050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Літня сесія - серпень</a:t>
            </a:r>
            <a:endParaRPr b="0" i="0" sz="1400" u="none" cap="none" strike="noStrike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конка «Обучение» — скачай бесплатно PNG и векторе" id="181" name="Google Shape;181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88921" y="3107461"/>
            <a:ext cx="854035" cy="85403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3"/>
          <p:cNvSpPr txBox="1"/>
          <p:nvPr/>
        </p:nvSpPr>
        <p:spPr>
          <a:xfrm>
            <a:off x="154065" y="5422870"/>
            <a:ext cx="5672971" cy="5231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uk-UA" sz="2800" u="none" cap="none" strike="noStrik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webstemschool2020@gmail.com</a:t>
            </a:r>
            <a:endParaRPr b="0" i="0" sz="2800" u="none" cap="none" strike="noStrike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Інститут педагогіки НАПН України | Kyiv" id="183" name="Google Shape;183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0607" y="1734513"/>
            <a:ext cx="1607022" cy="1607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3"/>
          <p:cNvPicPr preferRelativeResize="0"/>
          <p:nvPr/>
        </p:nvPicPr>
        <p:blipFill rotWithShape="1">
          <a:blip r:embed="rId7">
            <a:alphaModFix/>
          </a:blip>
          <a:srcRect b="75298" l="0" r="0" t="0"/>
          <a:stretch/>
        </p:blipFill>
        <p:spPr>
          <a:xfrm>
            <a:off x="2724200" y="266650"/>
            <a:ext cx="4750775" cy="129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"/>
          <p:cNvSpPr txBox="1"/>
          <p:nvPr>
            <p:ph type="ctrTitle"/>
          </p:nvPr>
        </p:nvSpPr>
        <p:spPr>
          <a:xfrm>
            <a:off x="1017916" y="2631989"/>
            <a:ext cx="10032520" cy="21039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br>
              <a:rPr lang="uk-UA" sz="3100">
                <a:latin typeface="Calibri"/>
                <a:ea typeface="Calibri"/>
                <a:cs typeface="Calibri"/>
                <a:sym typeface="Calibri"/>
              </a:rPr>
            </a:br>
            <a:br>
              <a:rPr lang="uk-UA" sz="3100">
                <a:latin typeface="Calibri"/>
                <a:ea typeface="Calibri"/>
                <a:cs typeface="Calibri"/>
                <a:sym typeface="Calibri"/>
              </a:rPr>
            </a:br>
            <a:br>
              <a:rPr lang="uk-UA" sz="3100">
                <a:latin typeface="Calibri"/>
                <a:ea typeface="Calibri"/>
                <a:cs typeface="Calibri"/>
                <a:sym typeface="Calibri"/>
              </a:rPr>
            </a:br>
            <a:br>
              <a:rPr lang="uk-UA" sz="3100">
                <a:latin typeface="Calibri"/>
                <a:ea typeface="Calibri"/>
                <a:cs typeface="Calibri"/>
                <a:sym typeface="Calibri"/>
              </a:rPr>
            </a:br>
            <a:br>
              <a:rPr lang="uk-UA" sz="3100">
                <a:latin typeface="Calibri"/>
                <a:ea typeface="Calibri"/>
                <a:cs typeface="Calibri"/>
                <a:sym typeface="Calibri"/>
              </a:rPr>
            </a:br>
            <a:br>
              <a:rPr lang="uk-UA" sz="3100">
                <a:latin typeface="Calibri"/>
                <a:ea typeface="Calibri"/>
                <a:cs typeface="Calibri"/>
                <a:sym typeface="Calibri"/>
              </a:rPr>
            </a:br>
            <a:br>
              <a:rPr lang="uk-UA" sz="3100">
                <a:latin typeface="Calibri"/>
                <a:ea typeface="Calibri"/>
                <a:cs typeface="Calibri"/>
                <a:sym typeface="Calibri"/>
              </a:rPr>
            </a:br>
            <a:br>
              <a:rPr lang="uk-UA" sz="3100">
                <a:latin typeface="Calibri"/>
                <a:ea typeface="Calibri"/>
                <a:cs typeface="Calibri"/>
                <a:sym typeface="Calibri"/>
              </a:rPr>
            </a:br>
            <a:br>
              <a:rPr lang="uk-UA" sz="3100">
                <a:latin typeface="Calibri"/>
                <a:ea typeface="Calibri"/>
                <a:cs typeface="Calibri"/>
                <a:sym typeface="Calibri"/>
              </a:rPr>
            </a:br>
            <a:br>
              <a:rPr lang="uk-UA" sz="3100">
                <a:latin typeface="Calibri"/>
                <a:ea typeface="Calibri"/>
                <a:cs typeface="Calibri"/>
                <a:sym typeface="Calibri"/>
              </a:rPr>
            </a:br>
            <a:br>
              <a:rPr lang="uk-UA" sz="3100">
                <a:latin typeface="Calibri"/>
                <a:ea typeface="Calibri"/>
                <a:cs typeface="Calibri"/>
                <a:sym typeface="Calibri"/>
              </a:rPr>
            </a:br>
            <a:br>
              <a:rPr lang="uk-UA" sz="3100">
                <a:latin typeface="Calibri"/>
                <a:ea typeface="Calibri"/>
                <a:cs typeface="Calibri"/>
                <a:sym typeface="Calibri"/>
              </a:rPr>
            </a:br>
            <a:br>
              <a:rPr lang="uk-UA" sz="3100">
                <a:latin typeface="Calibri"/>
                <a:ea typeface="Calibri"/>
                <a:cs typeface="Calibri"/>
                <a:sym typeface="Calibri"/>
              </a:rPr>
            </a:br>
            <a:r>
              <a:rPr lang="uk-UA" sz="3100">
                <a:latin typeface="Calibri"/>
                <a:ea typeface="Calibri"/>
                <a:cs typeface="Calibri"/>
                <a:sym typeface="Calibri"/>
              </a:rPr>
              <a:t>Мета - поширення інноваційних практик та створення бази даних закладів освіти, які впроваджують STEM</a:t>
            </a:r>
            <a:br>
              <a:rPr b="1" lang="uk-UA">
                <a:solidFill>
                  <a:srgbClr val="FFFFFF"/>
                </a:solidFill>
              </a:rPr>
            </a:br>
            <a:endParaRPr b="1">
              <a:solidFill>
                <a:srgbClr val="7030A0"/>
              </a:solidFill>
            </a:endParaRPr>
          </a:p>
        </p:txBody>
      </p:sp>
      <p:sp>
        <p:nvSpPr>
          <p:cNvPr id="190" name="Google Shape;190;p4"/>
          <p:cNvSpPr txBox="1"/>
          <p:nvPr>
            <p:ph idx="1" type="subTitle"/>
          </p:nvPr>
        </p:nvSpPr>
        <p:spPr>
          <a:xfrm>
            <a:off x="3454878" y="1304733"/>
            <a:ext cx="5158596" cy="11818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uk-UA" sz="5100">
                <a:solidFill>
                  <a:srgbClr val="0070C0"/>
                </a:solidFill>
              </a:rPr>
              <a:t>Всеукраїнський захід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uk-UA" sz="5100">
                <a:solidFill>
                  <a:srgbClr val="0070C0"/>
                </a:solidFill>
              </a:rPr>
              <a:t>«Ми розвиваємо STEM!»</a:t>
            </a:r>
            <a:endParaRPr sz="5100">
              <a:solidFill>
                <a:srgbClr val="0070C0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  <p:pic>
        <p:nvPicPr>
          <p:cNvPr id="191" name="Google Shape;19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4818" y="156339"/>
            <a:ext cx="2584928" cy="9998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5"/>
          <p:cNvSpPr/>
          <p:nvPr/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5"/>
          <p:cNvSpPr txBox="1"/>
          <p:nvPr>
            <p:ph type="title"/>
          </p:nvPr>
        </p:nvSpPr>
        <p:spPr>
          <a:xfrm>
            <a:off x="1389278" y="1233241"/>
            <a:ext cx="3240506" cy="4064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uk-UA">
                <a:solidFill>
                  <a:srgbClr val="FFFFFF"/>
                </a:solidFill>
              </a:rPr>
              <a:t>Дорожня карта заходу</a:t>
            </a:r>
            <a:endParaRPr/>
          </a:p>
        </p:txBody>
      </p:sp>
      <p:sp>
        <p:nvSpPr>
          <p:cNvPr id="199" name="Google Shape;199;p5"/>
          <p:cNvSpPr/>
          <p:nvPr/>
        </p:nvSpPr>
        <p:spPr>
          <a:xfrm flipH="1">
            <a:off x="530529" y="0"/>
            <a:ext cx="1155142" cy="591009"/>
          </a:xfrm>
          <a:custGeom>
            <a:rect b="b" l="l" r="r" t="t"/>
            <a:pathLst>
              <a:path extrusionOk="0" h="591009" w="1155142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5"/>
          <p:cNvSpPr/>
          <p:nvPr/>
        </p:nvSpPr>
        <p:spPr>
          <a:xfrm flipH="1">
            <a:off x="3961511" y="-1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5"/>
          <p:cNvSpPr/>
          <p:nvPr/>
        </p:nvSpPr>
        <p:spPr>
          <a:xfrm flipH="1">
            <a:off x="0" y="2936831"/>
            <a:ext cx="159741" cy="552996"/>
          </a:xfrm>
          <a:custGeom>
            <a:rect b="b" l="l" r="r" t="t"/>
            <a:pathLst>
              <a:path extrusionOk="0" h="552996" w="159741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5"/>
          <p:cNvSpPr txBox="1"/>
          <p:nvPr>
            <p:ph idx="1" type="body"/>
          </p:nvPr>
        </p:nvSpPr>
        <p:spPr>
          <a:xfrm>
            <a:off x="5698912" y="820880"/>
            <a:ext cx="6211148" cy="56599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uk-UA" sz="2000"/>
              <a:t>1 етап </a:t>
            </a:r>
            <a:r>
              <a:rPr lang="uk-UA" sz="2000"/>
              <a:t>– </a:t>
            </a:r>
            <a:r>
              <a:rPr i="1" lang="uk-UA" sz="2000"/>
              <a:t>лютий</a:t>
            </a:r>
            <a:r>
              <a:rPr lang="uk-UA" sz="2000"/>
              <a:t> – </a:t>
            </a:r>
            <a:r>
              <a:rPr b="1" lang="uk-UA" sz="2000"/>
              <a:t>підготовчий</a:t>
            </a:r>
            <a:r>
              <a:rPr lang="uk-UA" sz="2000"/>
              <a:t>: анонсування заходу, інформаційно-нормативний, затвердження умов, змісту заявок, критеріїв оцінки ЗО, дорожньої карти, змісту відзнак…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uk-UA" sz="2000"/>
              <a:t>2 етап </a:t>
            </a:r>
            <a:r>
              <a:rPr lang="uk-UA" sz="2000"/>
              <a:t>– </a:t>
            </a:r>
            <a:r>
              <a:rPr i="1" lang="uk-UA" sz="2000"/>
              <a:t>березень-квітень 2024 </a:t>
            </a:r>
            <a:r>
              <a:rPr lang="uk-UA" sz="2000"/>
              <a:t>– </a:t>
            </a:r>
            <a:r>
              <a:rPr b="1" lang="uk-UA" sz="2000"/>
              <a:t>основний</a:t>
            </a:r>
            <a:r>
              <a:rPr lang="uk-UA" sz="2000"/>
              <a:t>: проведення </a:t>
            </a:r>
            <a:r>
              <a:rPr lang="uk-UA" sz="2000">
                <a:latin typeface="Calibri"/>
                <a:ea typeface="Calibri"/>
                <a:cs typeface="Calibri"/>
                <a:sym typeface="Calibri"/>
              </a:rPr>
              <a:t>STEM-</a:t>
            </a:r>
            <a:r>
              <a:rPr lang="uk-UA" sz="2000"/>
              <a:t>майстерень, підготовка і подання заявок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uk-UA" sz="2000"/>
              <a:t>3 етап </a:t>
            </a:r>
            <a:r>
              <a:rPr lang="uk-UA" sz="2000"/>
              <a:t>– </a:t>
            </a:r>
            <a:r>
              <a:rPr i="1" lang="uk-UA" sz="2000"/>
              <a:t>травень 2024 </a:t>
            </a:r>
            <a:r>
              <a:rPr lang="uk-UA" sz="2000"/>
              <a:t>– </a:t>
            </a:r>
            <a:r>
              <a:rPr b="1" lang="uk-UA" sz="2000"/>
              <a:t>заключний</a:t>
            </a:r>
            <a:r>
              <a:rPr lang="uk-UA" sz="2000"/>
              <a:t>: реєстрація заявок, відбір ЗО експертною комісією, планування і організація фінального заходу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uk-UA" sz="2000"/>
              <a:t>4 етап </a:t>
            </a:r>
            <a:r>
              <a:rPr lang="uk-UA" sz="2000"/>
              <a:t>– </a:t>
            </a:r>
            <a:r>
              <a:rPr i="1" lang="uk-UA" sz="2000"/>
              <a:t>червень-серпень 2024 </a:t>
            </a:r>
            <a:r>
              <a:rPr lang="uk-UA" sz="2000"/>
              <a:t>– </a:t>
            </a:r>
            <a:r>
              <a:rPr b="1" lang="uk-UA" sz="2000"/>
              <a:t>фінальний</a:t>
            </a:r>
            <a:r>
              <a:rPr lang="uk-UA" sz="2000"/>
              <a:t>: оголошення результатів, проведення фінального заходу, виготовлення відзнак, наказ ІМЗО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uk-UA" sz="2000"/>
              <a:t>5 етап </a:t>
            </a:r>
            <a:r>
              <a:rPr lang="uk-UA" sz="2000"/>
              <a:t>– </a:t>
            </a:r>
            <a:r>
              <a:rPr i="1" lang="uk-UA" sz="2000"/>
              <a:t>вересень 2024 </a:t>
            </a:r>
            <a:r>
              <a:rPr lang="uk-UA" sz="2000"/>
              <a:t>– </a:t>
            </a:r>
            <a:r>
              <a:rPr b="1" lang="uk-UA" sz="2000"/>
              <a:t>рефлексія</a:t>
            </a:r>
            <a:r>
              <a:rPr lang="uk-UA" sz="2000"/>
              <a:t>: підведення підсумків, аналіз та робота над досвідом, термінами проведення</a:t>
            </a:r>
            <a:endParaRPr/>
          </a:p>
        </p:txBody>
      </p:sp>
      <p:sp>
        <p:nvSpPr>
          <p:cNvPr id="203" name="Google Shape;203;p5"/>
          <p:cNvSpPr/>
          <p:nvPr/>
        </p:nvSpPr>
        <p:spPr>
          <a:xfrm flipH="1">
            <a:off x="0" y="5835649"/>
            <a:ext cx="1548180" cy="1022351"/>
          </a:xfrm>
          <a:custGeom>
            <a:rect b="b" l="l" r="r" t="t"/>
            <a:pathLst>
              <a:path extrusionOk="0" h="1022351" w="1548180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5"/>
          <p:cNvSpPr/>
          <p:nvPr/>
        </p:nvSpPr>
        <p:spPr>
          <a:xfrm flipH="1">
            <a:off x="3405056" y="5717905"/>
            <a:ext cx="1771609" cy="1140095"/>
          </a:xfrm>
          <a:custGeom>
            <a:rect b="b" l="l" r="r" t="t"/>
            <a:pathLst>
              <a:path extrusionOk="0" h="1140095" w="1771609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5"/>
          <p:cNvSpPr/>
          <p:nvPr/>
        </p:nvSpPr>
        <p:spPr>
          <a:xfrm flipH="1">
            <a:off x="4132972" y="6258755"/>
            <a:ext cx="1565940" cy="599245"/>
          </a:xfrm>
          <a:custGeom>
            <a:rect b="b" l="l" r="r" t="t"/>
            <a:pathLst>
              <a:path extrusionOk="0" h="599245" w="1565940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6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41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6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41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6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41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6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41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6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41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6" name="Google Shape;216;p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9629" l="745" r="10808" t="3232"/>
          <a:stretch/>
        </p:blipFill>
        <p:spPr>
          <a:xfrm>
            <a:off x="643467" y="1414538"/>
            <a:ext cx="10905066" cy="4028923"/>
          </a:xfrm>
          <a:prstGeom prst="rect">
            <a:avLst/>
          </a:prstGeom>
          <a:gradFill>
            <a:gsLst>
              <a:gs pos="0">
                <a:srgbClr val="D1D1D1"/>
              </a:gs>
              <a:gs pos="50000">
                <a:srgbClr val="C7C7C7"/>
              </a:gs>
              <a:gs pos="100000">
                <a:srgbClr val="C0C0C0"/>
              </a:gs>
            </a:gsLst>
            <a:lin ang="5400000" scaled="0"/>
          </a:gradFill>
          <a:ln>
            <a:noFill/>
          </a:ln>
        </p:spPr>
      </p:pic>
      <p:sp>
        <p:nvSpPr>
          <p:cNvPr id="217" name="Google Shape;217;p6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41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4"/>
          <p:cNvSpPr txBox="1"/>
          <p:nvPr>
            <p:ph idx="1" type="body"/>
          </p:nvPr>
        </p:nvSpPr>
        <p:spPr>
          <a:xfrm>
            <a:off x="3669958" y="2539677"/>
            <a:ext cx="8340810" cy="3050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i="0" lang="uk-UA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Василенко Ірина Віталіївна </a:t>
            </a:r>
            <a:br>
              <a:rPr b="0" i="0" lang="uk-UA" sz="1200" u="none" cap="none" strike="noStrike">
                <a:solidFill>
                  <a:schemeClr val="dk1"/>
                </a:solidFill>
              </a:rPr>
            </a:br>
            <a:br>
              <a:rPr b="0" i="0" lang="uk-UA" sz="1200" u="none" cap="none" strike="noStrike">
                <a:solidFill>
                  <a:schemeClr val="dk1"/>
                </a:solidFill>
              </a:rPr>
            </a:br>
            <a:r>
              <a:rPr b="0" i="0" lang="uk-UA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завідувачка сектору науково-методичного забезпечення STEM-освіти відділу STEM-освіти ДНУ </a:t>
            </a:r>
            <a:r>
              <a:rPr lang="uk-UA">
                <a:latin typeface="Arial"/>
                <a:ea typeface="Arial"/>
                <a:cs typeface="Arial"/>
                <a:sym typeface="Arial"/>
              </a:rPr>
              <a:t>«Інститут модернізації змісту освіти»</a:t>
            </a:r>
            <a:endParaRPr/>
          </a:p>
        </p:txBody>
      </p:sp>
      <p:pic>
        <p:nvPicPr>
          <p:cNvPr id="223" name="Google Shape;22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3632" y="234881"/>
            <a:ext cx="3237470" cy="145580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4" name="Google Shape;224;p24"/>
          <p:cNvGrpSpPr/>
          <p:nvPr/>
        </p:nvGrpSpPr>
        <p:grpSpPr>
          <a:xfrm flipH="1" rot="10800000">
            <a:off x="0" y="4322763"/>
            <a:ext cx="3378200" cy="2535237"/>
            <a:chOff x="-305" y="-1"/>
            <a:chExt cx="3832880" cy="2876136"/>
          </a:xfrm>
        </p:grpSpPr>
        <p:sp>
          <p:nvSpPr>
            <p:cNvPr id="225" name="Google Shape;225;p24"/>
            <p:cNvSpPr/>
            <p:nvPr/>
          </p:nvSpPr>
          <p:spPr>
            <a:xfrm>
              <a:off x="305" y="1"/>
              <a:ext cx="3815424" cy="2653659"/>
            </a:xfrm>
            <a:custGeom>
              <a:rect b="b" l="l" r="r" t="t"/>
              <a:pathLst>
                <a:path extrusionOk="0" h="2653659" w="3815424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1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24"/>
            <p:cNvSpPr/>
            <p:nvPr/>
          </p:nvSpPr>
          <p:spPr>
            <a:xfrm>
              <a:off x="305" y="-1"/>
              <a:ext cx="3815424" cy="2653660"/>
            </a:xfrm>
            <a:custGeom>
              <a:rect b="b" l="l" r="r" t="t"/>
              <a:pathLst>
                <a:path extrusionOk="0" h="2653660" w="3815424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1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24"/>
            <p:cNvSpPr/>
            <p:nvPr/>
          </p:nvSpPr>
          <p:spPr>
            <a:xfrm>
              <a:off x="-305" y="1"/>
              <a:ext cx="3815986" cy="2675935"/>
            </a:xfrm>
            <a:custGeom>
              <a:rect b="b" l="l" r="r" t="t"/>
              <a:pathLst>
                <a:path extrusionOk="0" h="2675935" w="3815986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1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24"/>
            <p:cNvSpPr/>
            <p:nvPr/>
          </p:nvSpPr>
          <p:spPr>
            <a:xfrm>
              <a:off x="305" y="-1"/>
              <a:ext cx="3832270" cy="2876136"/>
            </a:xfrm>
            <a:custGeom>
              <a:rect b="b" l="l" r="r" t="t"/>
              <a:pathLst>
                <a:path extrusionOk="0" h="2876136" w="3832270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1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9" name="Google Shape;229;p24"/>
          <p:cNvGrpSpPr/>
          <p:nvPr/>
        </p:nvGrpSpPr>
        <p:grpSpPr>
          <a:xfrm flipH="1">
            <a:off x="9677400" y="0"/>
            <a:ext cx="2514600" cy="2174875"/>
            <a:chOff x="-305" y="-4155"/>
            <a:chExt cx="2514948" cy="2174333"/>
          </a:xfrm>
        </p:grpSpPr>
        <p:sp>
          <p:nvSpPr>
            <p:cNvPr id="230" name="Google Shape;230;p24"/>
            <p:cNvSpPr/>
            <p:nvPr/>
          </p:nvSpPr>
          <p:spPr>
            <a:xfrm>
              <a:off x="-305" y="0"/>
              <a:ext cx="2514948" cy="2170178"/>
            </a:xfrm>
            <a:custGeom>
              <a:rect b="b" l="l" r="r" t="t"/>
              <a:pathLst>
                <a:path extrusionOk="0" h="2170178" w="251494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1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24"/>
            <p:cNvSpPr/>
            <p:nvPr/>
          </p:nvSpPr>
          <p:spPr>
            <a:xfrm>
              <a:off x="-305" y="-4155"/>
              <a:ext cx="2493062" cy="1947896"/>
            </a:xfrm>
            <a:custGeom>
              <a:rect b="b" l="l" r="r" t="t"/>
              <a:pathLst>
                <a:path extrusionOk="0" h="1947896" w="2493062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1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24"/>
            <p:cNvSpPr/>
            <p:nvPr/>
          </p:nvSpPr>
          <p:spPr>
            <a:xfrm>
              <a:off x="-305" y="0"/>
              <a:ext cx="2501089" cy="1972702"/>
            </a:xfrm>
            <a:custGeom>
              <a:rect b="b" l="l" r="r" t="t"/>
              <a:pathLst>
                <a:path extrusionOk="0" h="1972702" w="2501089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1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t/>
              </a:r>
              <a:endPara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24"/>
            <p:cNvSpPr/>
            <p:nvPr/>
          </p:nvSpPr>
          <p:spPr>
            <a:xfrm>
              <a:off x="305" y="1"/>
              <a:ext cx="2491105" cy="1943661"/>
            </a:xfrm>
            <a:custGeom>
              <a:rect b="b" l="l" r="r" t="t"/>
              <a:pathLst>
                <a:path extrusionOk="0" h="1943661" w="2491105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1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Василенко Ірина Віталіївна" id="234" name="Google Shape;234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702" y="1867158"/>
            <a:ext cx="2819400" cy="281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49801"/>
            <a:ext cx="7108831" cy="5758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79134" y="73992"/>
            <a:ext cx="6926895" cy="6531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83572" y="2735385"/>
            <a:ext cx="5244120" cy="3905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6221046" cy="6721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88852" y="-452196"/>
            <a:ext cx="5553056" cy="37971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0"/>
            <a:ext cx="11965354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3402" y="148493"/>
            <a:ext cx="2577612" cy="2386056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8"/>
          <p:cNvSpPr txBox="1"/>
          <p:nvPr>
            <p:ph type="title"/>
          </p:nvPr>
        </p:nvSpPr>
        <p:spPr>
          <a:xfrm>
            <a:off x="2751014" y="365125"/>
            <a:ext cx="8602785" cy="146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uk-UA">
                <a:solidFill>
                  <a:srgbClr val="2F5496"/>
                </a:solidFill>
              </a:rPr>
              <a:t>«Краща STEM-публікація-2024»</a:t>
            </a:r>
            <a:endParaRPr>
              <a:solidFill>
                <a:srgbClr val="2F5496"/>
              </a:solidFill>
            </a:endParaRPr>
          </a:p>
        </p:txBody>
      </p:sp>
      <p:sp>
        <p:nvSpPr>
          <p:cNvPr id="260" name="Google Shape;260;p28"/>
          <p:cNvSpPr txBox="1"/>
          <p:nvPr>
            <p:ph idx="1" type="body"/>
          </p:nvPr>
        </p:nvSpPr>
        <p:spPr>
          <a:xfrm>
            <a:off x="2444706" y="2190749"/>
            <a:ext cx="8909093" cy="43507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uk-UA"/>
              <a:t>Творче змагання метою якого є залучення фахівців до вивчення актуальних питань розвитку STEM-освіти в Україні, формування творчого підходу щодо оновлення дидактичних методів, засобів, форм та принципів навчання у закладах освіти, підвищення педагогічної майстерності та представлення кращих результатів досліджень широкій педагогічній громадськості.</a:t>
            </a:r>
            <a:endParaRPr/>
          </a:p>
          <a:p>
            <a:pPr indent="-342900" lvl="0" marL="4572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uk-UA"/>
              <a:t>Учасниками заходу можуть бути педагоги, науковці, аспіранти, докторанти.</a:t>
            </a:r>
            <a:endParaRPr/>
          </a:p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9"/>
          <p:cNvSpPr txBox="1"/>
          <p:nvPr>
            <p:ph idx="1" type="subTitle"/>
          </p:nvPr>
        </p:nvSpPr>
        <p:spPr>
          <a:xfrm>
            <a:off x="408037" y="5807634"/>
            <a:ext cx="11641393" cy="8623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b="0" i="0" lang="uk-UA"/>
              <a:t>Публікації надсилаються на адресу: </a:t>
            </a:r>
            <a:r>
              <a:rPr lang="uk-UA">
                <a:solidFill>
                  <a:srgbClr val="2F5496"/>
                </a:solidFill>
              </a:rPr>
              <a:t>stempublikacia@gmail.com</a:t>
            </a:r>
            <a:r>
              <a:rPr lang="uk-UA"/>
              <a:t>  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 b="0" i="0"/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b="0" i="0" lang="uk-UA"/>
              <a:t>З умовами заходу, вимогами до публікацій можна ознайомитись на сайті ДНУ ІМЗО</a:t>
            </a:r>
            <a:endParaRPr b="0" i="0">
              <a:solidFill>
                <a:srgbClr val="444444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t/>
            </a:r>
            <a:endParaRPr/>
          </a:p>
        </p:txBody>
      </p:sp>
      <p:grpSp>
        <p:nvGrpSpPr>
          <p:cNvPr id="266" name="Google Shape;266;p29"/>
          <p:cNvGrpSpPr/>
          <p:nvPr/>
        </p:nvGrpSpPr>
        <p:grpSpPr>
          <a:xfrm>
            <a:off x="308920" y="542854"/>
            <a:ext cx="11740510" cy="5772292"/>
            <a:chOff x="3885" y="0"/>
            <a:chExt cx="9038252" cy="5928852"/>
          </a:xfrm>
        </p:grpSpPr>
        <p:sp>
          <p:nvSpPr>
            <p:cNvPr id="267" name="Google Shape;267;p29"/>
            <p:cNvSpPr/>
            <p:nvPr/>
          </p:nvSpPr>
          <p:spPr>
            <a:xfrm>
              <a:off x="663124" y="0"/>
              <a:ext cx="8379013" cy="5928852"/>
            </a:xfrm>
            <a:prstGeom prst="rightArrow">
              <a:avLst>
                <a:gd fmla="val 50000" name="adj1"/>
                <a:gd fmla="val 18318" name="adj2"/>
              </a:avLst>
            </a:prstGeom>
            <a:solidFill>
              <a:srgbClr val="CCD3E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29"/>
            <p:cNvSpPr/>
            <p:nvPr/>
          </p:nvSpPr>
          <p:spPr>
            <a:xfrm>
              <a:off x="3885" y="1778655"/>
              <a:ext cx="1698824" cy="2371540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29"/>
            <p:cNvSpPr txBox="1"/>
            <p:nvPr/>
          </p:nvSpPr>
          <p:spPr>
            <a:xfrm>
              <a:off x="86815" y="1861585"/>
              <a:ext cx="1532964" cy="2205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b="0" i="0" lang="uk-UA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Надання заявок і робіт  01 березня - 31 серпня 2024 року</a:t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29"/>
            <p:cNvSpPr/>
            <p:nvPr/>
          </p:nvSpPr>
          <p:spPr>
            <a:xfrm>
              <a:off x="1787651" y="1778655"/>
              <a:ext cx="1698824" cy="2371540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29"/>
            <p:cNvSpPr txBox="1"/>
            <p:nvPr/>
          </p:nvSpPr>
          <p:spPr>
            <a:xfrm>
              <a:off x="1870581" y="1861585"/>
              <a:ext cx="1532964" cy="2205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b="0" i="0" lang="uk-UA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Робота комісії Заходу – вересень 2024 року</a:t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29"/>
            <p:cNvSpPr/>
            <p:nvPr/>
          </p:nvSpPr>
          <p:spPr>
            <a:xfrm>
              <a:off x="3571417" y="1778655"/>
              <a:ext cx="1698824" cy="2371540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29"/>
            <p:cNvSpPr txBox="1"/>
            <p:nvPr/>
          </p:nvSpPr>
          <p:spPr>
            <a:xfrm>
              <a:off x="3654347" y="1861585"/>
              <a:ext cx="1532964" cy="2205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b="0" i="0" lang="uk-UA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Підбиття підсумків Заходу – жовтень 2024 року</a:t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29"/>
            <p:cNvSpPr/>
            <p:nvPr/>
          </p:nvSpPr>
          <p:spPr>
            <a:xfrm>
              <a:off x="5355183" y="1778655"/>
              <a:ext cx="1698824" cy="2371540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29"/>
            <p:cNvSpPr txBox="1"/>
            <p:nvPr/>
          </p:nvSpPr>
          <p:spPr>
            <a:xfrm>
              <a:off x="5438113" y="1861585"/>
              <a:ext cx="1532964" cy="2205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uk-UA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Нагородження переможців Заходу почесними грамотами та подяками ДНУ «Інститут модернізації змісту освіти» –  листопад 2024 року </a:t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29"/>
            <p:cNvSpPr/>
            <p:nvPr/>
          </p:nvSpPr>
          <p:spPr>
            <a:xfrm>
              <a:off x="7138948" y="1778655"/>
              <a:ext cx="1698824" cy="2371540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29"/>
            <p:cNvSpPr txBox="1"/>
            <p:nvPr/>
          </p:nvSpPr>
          <p:spPr>
            <a:xfrm>
              <a:off x="7221878" y="1861585"/>
              <a:ext cx="1532964" cy="2205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uk-UA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Друк публікацій у наукових  виданнях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uk-UA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І-ІІ квартал</a:t>
              </a:r>
              <a:r>
                <a:rPr lang="uk-UA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и</a:t>
              </a:r>
              <a:r>
                <a:rPr b="0" i="0" lang="uk-UA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2025 року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uk-UA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Друк публікацій у науково-методичн</a:t>
              </a:r>
              <a:r>
                <a:rPr b="0" i="0" lang="uk-UA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их</a:t>
              </a:r>
              <a:r>
                <a:rPr b="0" i="0" lang="uk-UA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виданнях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uk-UA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IV квартал 2024 - </a:t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uk-UA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І квартал 2025</a:t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78" name="Google Shape;27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6605" y="125737"/>
            <a:ext cx="2059086" cy="1812427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29"/>
          <p:cNvSpPr txBox="1"/>
          <p:nvPr>
            <p:ph type="ctrTitle"/>
          </p:nvPr>
        </p:nvSpPr>
        <p:spPr>
          <a:xfrm>
            <a:off x="2502309" y="297220"/>
            <a:ext cx="7452851" cy="112087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uk-UA" sz="3600"/>
              <a:t>Запрошуємо до участі науково-педагогічних працівників!</a:t>
            </a:r>
            <a:endParaRPr b="1" sz="36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0"/>
          <p:cNvSpPr txBox="1"/>
          <p:nvPr>
            <p:ph idx="1" type="body"/>
          </p:nvPr>
        </p:nvSpPr>
        <p:spPr>
          <a:xfrm>
            <a:off x="3920330" y="2637729"/>
            <a:ext cx="8340810" cy="3050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i="0" lang="uk-UA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Черноморець Валентина Василівна</a:t>
            </a:r>
            <a:br>
              <a:rPr b="0" i="0" lang="uk-UA" sz="1200" u="none" cap="none" strike="noStrike">
                <a:solidFill>
                  <a:schemeClr val="dk1"/>
                </a:solidFill>
              </a:rPr>
            </a:br>
            <a:r>
              <a:rPr b="0" i="0" lang="uk-UA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завідувачка сектору досліджень освітніх процесів ДНУ </a:t>
            </a:r>
            <a:r>
              <a:rPr lang="uk-UA">
                <a:latin typeface="Arial"/>
                <a:ea typeface="Arial"/>
                <a:cs typeface="Arial"/>
                <a:sym typeface="Arial"/>
              </a:rPr>
              <a:t>«Інститут модернізації змісту освіти»</a:t>
            </a:r>
            <a:endParaRPr/>
          </a:p>
        </p:txBody>
      </p:sp>
      <p:pic>
        <p:nvPicPr>
          <p:cNvPr id="285" name="Google Shape;28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3632" y="234881"/>
            <a:ext cx="3237470" cy="145580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6" name="Google Shape;286;p30"/>
          <p:cNvGrpSpPr/>
          <p:nvPr/>
        </p:nvGrpSpPr>
        <p:grpSpPr>
          <a:xfrm flipH="1" rot="10800000">
            <a:off x="0" y="4322763"/>
            <a:ext cx="3378200" cy="2535237"/>
            <a:chOff x="-305" y="-1"/>
            <a:chExt cx="3832880" cy="2876136"/>
          </a:xfrm>
        </p:grpSpPr>
        <p:sp>
          <p:nvSpPr>
            <p:cNvPr id="287" name="Google Shape;287;p30"/>
            <p:cNvSpPr/>
            <p:nvPr/>
          </p:nvSpPr>
          <p:spPr>
            <a:xfrm>
              <a:off x="305" y="1"/>
              <a:ext cx="3815424" cy="2653659"/>
            </a:xfrm>
            <a:custGeom>
              <a:rect b="b" l="l" r="r" t="t"/>
              <a:pathLst>
                <a:path extrusionOk="0" h="2653659" w="3815424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1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30"/>
            <p:cNvSpPr/>
            <p:nvPr/>
          </p:nvSpPr>
          <p:spPr>
            <a:xfrm>
              <a:off x="305" y="-1"/>
              <a:ext cx="3815424" cy="2653660"/>
            </a:xfrm>
            <a:custGeom>
              <a:rect b="b" l="l" r="r" t="t"/>
              <a:pathLst>
                <a:path extrusionOk="0" h="2653660" w="3815424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1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30"/>
            <p:cNvSpPr/>
            <p:nvPr/>
          </p:nvSpPr>
          <p:spPr>
            <a:xfrm>
              <a:off x="-305" y="1"/>
              <a:ext cx="3815986" cy="2675935"/>
            </a:xfrm>
            <a:custGeom>
              <a:rect b="b" l="l" r="r" t="t"/>
              <a:pathLst>
                <a:path extrusionOk="0" h="2675935" w="3815986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1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30"/>
            <p:cNvSpPr/>
            <p:nvPr/>
          </p:nvSpPr>
          <p:spPr>
            <a:xfrm>
              <a:off x="305" y="-1"/>
              <a:ext cx="3832270" cy="2876136"/>
            </a:xfrm>
            <a:custGeom>
              <a:rect b="b" l="l" r="r" t="t"/>
              <a:pathLst>
                <a:path extrusionOk="0" h="2876136" w="3832270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1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1" name="Google Shape;291;p30"/>
          <p:cNvGrpSpPr/>
          <p:nvPr/>
        </p:nvGrpSpPr>
        <p:grpSpPr>
          <a:xfrm flipH="1">
            <a:off x="9677400" y="0"/>
            <a:ext cx="2514600" cy="2174875"/>
            <a:chOff x="-305" y="-4155"/>
            <a:chExt cx="2514948" cy="2174333"/>
          </a:xfrm>
        </p:grpSpPr>
        <p:sp>
          <p:nvSpPr>
            <p:cNvPr id="292" name="Google Shape;292;p30"/>
            <p:cNvSpPr/>
            <p:nvPr/>
          </p:nvSpPr>
          <p:spPr>
            <a:xfrm>
              <a:off x="-305" y="0"/>
              <a:ext cx="2514948" cy="2170178"/>
            </a:xfrm>
            <a:custGeom>
              <a:rect b="b" l="l" r="r" t="t"/>
              <a:pathLst>
                <a:path extrusionOk="0" h="2170178" w="251494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1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30"/>
            <p:cNvSpPr/>
            <p:nvPr/>
          </p:nvSpPr>
          <p:spPr>
            <a:xfrm>
              <a:off x="-305" y="-4155"/>
              <a:ext cx="2493062" cy="1947896"/>
            </a:xfrm>
            <a:custGeom>
              <a:rect b="b" l="l" r="r" t="t"/>
              <a:pathLst>
                <a:path extrusionOk="0" h="1947896" w="2493062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1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30"/>
            <p:cNvSpPr/>
            <p:nvPr/>
          </p:nvSpPr>
          <p:spPr>
            <a:xfrm>
              <a:off x="-305" y="0"/>
              <a:ext cx="2501089" cy="1972702"/>
            </a:xfrm>
            <a:custGeom>
              <a:rect b="b" l="l" r="r" t="t"/>
              <a:pathLst>
                <a:path extrusionOk="0" h="1972702" w="2501089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1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t/>
              </a:r>
              <a:endPara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30"/>
            <p:cNvSpPr/>
            <p:nvPr/>
          </p:nvSpPr>
          <p:spPr>
            <a:xfrm>
              <a:off x="305" y="1"/>
              <a:ext cx="2491105" cy="1943661"/>
            </a:xfrm>
            <a:custGeom>
              <a:rect b="b" l="l" r="r" t="t"/>
              <a:pathLst>
                <a:path extrusionOk="0" h="1943661" w="2491105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8235"/>
                  </a:srgbClr>
                </a:gs>
                <a:gs pos="2000">
                  <a:srgbClr val="FFFFFF">
                    <a:alpha val="8235"/>
                  </a:srgbClr>
                </a:gs>
                <a:gs pos="16000">
                  <a:srgbClr val="70AD47">
                    <a:alpha val="8235"/>
                  </a:srgbClr>
                </a:gs>
                <a:gs pos="85001">
                  <a:srgbClr val="4472C4">
                    <a:alpha val="8235"/>
                  </a:srgbClr>
                </a:gs>
                <a:gs pos="100000">
                  <a:srgbClr val="FFFFFF">
                    <a:alpha val="8235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Черноморець Валентина Василівна" id="296" name="Google Shape;296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702" y="1743791"/>
            <a:ext cx="2819400" cy="281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31"/>
          <p:cNvGrpSpPr/>
          <p:nvPr/>
        </p:nvGrpSpPr>
        <p:grpSpPr>
          <a:xfrm>
            <a:off x="259491" y="1008153"/>
            <a:ext cx="11886925" cy="5722615"/>
            <a:chOff x="3934" y="0"/>
            <a:chExt cx="8913172" cy="4064000"/>
          </a:xfrm>
        </p:grpSpPr>
        <p:sp>
          <p:nvSpPr>
            <p:cNvPr id="302" name="Google Shape;302;p31"/>
            <p:cNvSpPr/>
            <p:nvPr/>
          </p:nvSpPr>
          <p:spPr>
            <a:xfrm>
              <a:off x="655194" y="0"/>
              <a:ext cx="8261912" cy="4064000"/>
            </a:xfrm>
            <a:prstGeom prst="rightArrow">
              <a:avLst>
                <a:gd fmla="val 50000" name="adj1"/>
                <a:gd fmla="val 26896" name="adj2"/>
              </a:avLst>
            </a:prstGeom>
            <a:solidFill>
              <a:srgbClr val="F7D5CB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31"/>
            <p:cNvSpPr/>
            <p:nvPr/>
          </p:nvSpPr>
          <p:spPr>
            <a:xfrm>
              <a:off x="3934" y="1219199"/>
              <a:ext cx="1901602" cy="1625600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11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31"/>
            <p:cNvSpPr txBox="1"/>
            <p:nvPr/>
          </p:nvSpPr>
          <p:spPr>
            <a:xfrm>
              <a:off x="83289" y="1298554"/>
              <a:ext cx="1742892" cy="14668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uk-UA" sz="2000" u="none" cap="none" strike="noStrike">
                  <a:solidFill>
                    <a:srgbClr val="833C0B"/>
                  </a:solidFill>
                  <a:latin typeface="Arial"/>
                  <a:ea typeface="Arial"/>
                  <a:cs typeface="Arial"/>
                  <a:sym typeface="Arial"/>
                </a:rPr>
                <a:t>01-05.04 </a:t>
              </a:r>
              <a:endParaRPr b="0" i="0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None/>
              </a:pPr>
              <a:r>
                <a:rPr b="0" i="0" lang="uk-UA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Реєстрація авторів та оприлюднення STEM-ідей на сторінці ФБ</a:t>
              </a:r>
              <a:endParaRPr b="0" i="0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31"/>
            <p:cNvSpPr/>
            <p:nvPr/>
          </p:nvSpPr>
          <p:spPr>
            <a:xfrm>
              <a:off x="2222470" y="1219199"/>
              <a:ext cx="1901602" cy="1625600"/>
            </a:xfrm>
            <a:prstGeom prst="roundRect">
              <a:avLst>
                <a:gd fmla="val 16667" name="adj"/>
              </a:avLst>
            </a:prstGeom>
            <a:solidFill>
              <a:srgbClr val="D07A5B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11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31"/>
            <p:cNvSpPr txBox="1"/>
            <p:nvPr/>
          </p:nvSpPr>
          <p:spPr>
            <a:xfrm>
              <a:off x="2301825" y="1298554"/>
              <a:ext cx="1742892" cy="14668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uk-UA" sz="2000" u="none" cap="none" strike="noStrike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08-19.04</a:t>
              </a:r>
              <a:r>
                <a:rPr b="0" i="0" lang="uk-UA" sz="2000" u="none" cap="none" strike="noStrike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0" i="0" lang="uk-UA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Ознайомлення с кейсом та розробка плану</a:t>
              </a:r>
              <a:endParaRPr b="0" i="0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31"/>
            <p:cNvSpPr/>
            <p:nvPr/>
          </p:nvSpPr>
          <p:spPr>
            <a:xfrm>
              <a:off x="4441006" y="1219199"/>
              <a:ext cx="1901602" cy="1625600"/>
            </a:xfrm>
            <a:prstGeom prst="roundRect">
              <a:avLst>
                <a:gd fmla="val 16667" name="adj"/>
              </a:avLst>
            </a:prstGeom>
            <a:solidFill>
              <a:srgbClr val="B88881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11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31"/>
            <p:cNvSpPr txBox="1"/>
            <p:nvPr/>
          </p:nvSpPr>
          <p:spPr>
            <a:xfrm>
              <a:off x="4520361" y="1298554"/>
              <a:ext cx="1742892" cy="14668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uk-UA" sz="2000" u="none" cap="none" strike="noStrike">
                  <a:solidFill>
                    <a:srgbClr val="833C0B"/>
                  </a:solidFill>
                  <a:latin typeface="Arial"/>
                  <a:ea typeface="Arial"/>
                  <a:cs typeface="Arial"/>
                  <a:sym typeface="Arial"/>
                </a:rPr>
                <a:t>22-26.04 </a:t>
              </a:r>
              <a:r>
                <a:rPr b="0" i="0" lang="uk-UA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Проведення Всеукраїнського STEM-тижня</a:t>
              </a:r>
              <a:endParaRPr b="0" i="0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31"/>
            <p:cNvSpPr/>
            <p:nvPr/>
          </p:nvSpPr>
          <p:spPr>
            <a:xfrm>
              <a:off x="6659542" y="1219199"/>
              <a:ext cx="2072461" cy="1625600"/>
            </a:xfrm>
            <a:prstGeom prst="roundRect">
              <a:avLst>
                <a:gd fmla="val 16667" name="adj"/>
              </a:avLst>
            </a:prstGeom>
            <a:solidFill>
              <a:srgbClr val="A4A4A4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11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31"/>
            <p:cNvSpPr txBox="1"/>
            <p:nvPr/>
          </p:nvSpPr>
          <p:spPr>
            <a:xfrm>
              <a:off x="6738897" y="1298554"/>
              <a:ext cx="1913751" cy="14668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uk-UA" sz="1600" u="none" cap="none" strike="noStrike">
                  <a:solidFill>
                    <a:srgbClr val="1F3864"/>
                  </a:solidFill>
                  <a:latin typeface="Arial"/>
                  <a:ea typeface="Arial"/>
                  <a:cs typeface="Arial"/>
                  <a:sym typeface="Arial"/>
                </a:rPr>
                <a:t>29.04-10.05</a:t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None/>
              </a:pPr>
              <a:r>
                <a:rPr b="0" i="0" lang="uk-UA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Реєстрація-звіт ЗО, отримання сертифікатів</a:t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1" name="Google Shape;311;p31"/>
          <p:cNvSpPr txBox="1"/>
          <p:nvPr/>
        </p:nvSpPr>
        <p:spPr>
          <a:xfrm>
            <a:off x="1631091" y="753762"/>
            <a:ext cx="9372465" cy="12527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00" spcFirstLastPara="1" rIns="91400" wrap="square" tIns="456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Орієнтовний  таймінг 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Всеукраїнського STEM-тижня - 2024 </a:t>
            </a:r>
            <a:endParaRPr b="1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2" name="Google Shape;312;p31"/>
          <p:cNvPicPr preferRelativeResize="0"/>
          <p:nvPr/>
        </p:nvPicPr>
        <p:blipFill rotWithShape="1">
          <a:blip r:embed="rId3">
            <a:alphaModFix/>
          </a:blip>
          <a:srcRect b="10923" l="0" r="6917" t="0"/>
          <a:stretch/>
        </p:blipFill>
        <p:spPr>
          <a:xfrm>
            <a:off x="86770" y="-36871"/>
            <a:ext cx="2050950" cy="1532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2"/>
          <p:cNvSpPr txBox="1"/>
          <p:nvPr>
            <p:ph type="title"/>
          </p:nvPr>
        </p:nvSpPr>
        <p:spPr>
          <a:xfrm>
            <a:off x="4091381" y="365129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00" spcFirstLastPara="1" rIns="91400" wrap="square" tIns="456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None/>
            </a:pPr>
            <a:r>
              <a:rPr b="1" lang="uk-U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Марафон STEM-ідей</a:t>
            </a:r>
            <a:br>
              <a:rPr lang="uk-UA" sz="2800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 sz="2800">
              <a:solidFill>
                <a:srgbClr val="FF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18" name="Google Shape;318;p32"/>
          <p:cNvSpPr txBox="1"/>
          <p:nvPr>
            <p:ph idx="1" type="body"/>
          </p:nvPr>
        </p:nvSpPr>
        <p:spPr>
          <a:xfrm>
            <a:off x="1103575" y="1783475"/>
            <a:ext cx="10405200" cy="50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normAutofit fontScale="55000" lnSpcReduction="10000"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ct val="77142"/>
              <a:buNone/>
            </a:pPr>
            <a:r>
              <a:rPr b="1" lang="uk-UA" sz="3500">
                <a:solidFill>
                  <a:srgbClr val="1F3864"/>
                </a:solidFill>
              </a:rPr>
              <a:t>Учасники-автори:</a:t>
            </a:r>
            <a:endParaRPr sz="3500"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ct val="77142"/>
              <a:buNone/>
            </a:pPr>
            <a:r>
              <a:rPr b="1" lang="uk-UA" sz="3500">
                <a:solidFill>
                  <a:srgbClr val="1F3864"/>
                </a:solidFill>
              </a:rPr>
              <a:t>Ідея - думка, яка лежить в основі теоретичної системи</a:t>
            </a:r>
            <a:endParaRPr sz="3500"/>
          </a:p>
          <a:p>
            <a:pPr indent="-401637" lvl="0" marL="4572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ct val="100000"/>
              <a:buFont typeface="Noto Sans Symbols"/>
              <a:buChar char="▪"/>
            </a:pPr>
            <a:r>
              <a:rPr lang="uk-UA" sz="3500"/>
              <a:t> </a:t>
            </a:r>
            <a:r>
              <a:rPr lang="uk-UA" sz="3500">
                <a:solidFill>
                  <a:srgbClr val="1F3864"/>
                </a:solidFill>
              </a:rPr>
              <a:t>Автори розміщують </a:t>
            </a:r>
            <a:r>
              <a:rPr lang="uk-UA" sz="3500">
                <a:solidFill>
                  <a:srgbClr val="1F3864"/>
                </a:solidFill>
              </a:rPr>
              <a:t>пост STEM-ідеї </a:t>
            </a:r>
            <a:r>
              <a:rPr lang="uk-UA" sz="3500">
                <a:solidFill>
                  <a:srgbClr val="1F3864"/>
                </a:solidFill>
              </a:rPr>
              <a:t>на сторінці ФБ відділу STEM-освіти. Пост має містити активований хештег </a:t>
            </a:r>
            <a:r>
              <a:rPr lang="uk-UA" sz="3500">
                <a:solidFill>
                  <a:srgbClr val="00B0F0"/>
                </a:solidFill>
              </a:rPr>
              <a:t>#ідеяSTEM_тиждень_spring2024</a:t>
            </a:r>
            <a:r>
              <a:rPr lang="uk-UA" sz="3500">
                <a:solidFill>
                  <a:srgbClr val="1F3864"/>
                </a:solidFill>
              </a:rPr>
              <a:t>, назву теми/ідеї, на яку аудиторію спрямована, таймінг та умови проведення,  зміст вправи/завдання, алгоритм дій</a:t>
            </a:r>
            <a:endParaRPr sz="3500">
              <a:solidFill>
                <a:srgbClr val="1F3864"/>
              </a:solidFill>
              <a:highlight>
                <a:srgbClr val="FFFF00"/>
              </a:highlight>
            </a:endParaRPr>
          </a:p>
          <a:p>
            <a:pPr indent="-312737" lvl="0" marL="342900" rtl="0" algn="just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ct val="100000"/>
              <a:buChar char="•"/>
            </a:pPr>
            <a:r>
              <a:rPr lang="uk-UA" sz="3500">
                <a:solidFill>
                  <a:srgbClr val="1F3864"/>
                </a:solidFill>
              </a:rPr>
              <a:t> Реєструють авторські STEM-ідеї шляхом заповнення Google </a:t>
            </a:r>
            <a:r>
              <a:rPr lang="uk-UA" sz="3500"/>
              <a:t>Forms</a:t>
            </a:r>
            <a:endParaRPr sz="3500"/>
          </a:p>
          <a:p>
            <a:pPr indent="0" lvl="0" marL="0" rtl="0" algn="just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ct val="77142"/>
              <a:buNone/>
            </a:pPr>
            <a:r>
              <a:rPr b="1" lang="uk-UA" sz="3500">
                <a:solidFill>
                  <a:srgbClr val="1F3864"/>
                </a:solidFill>
              </a:rPr>
              <a:t>Учасники:</a:t>
            </a:r>
            <a:endParaRPr sz="3500"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ct val="68571"/>
              <a:buNone/>
            </a:pPr>
            <a:r>
              <a:rPr lang="uk-UA" sz="3500">
                <a:solidFill>
                  <a:srgbClr val="1F3864"/>
                </a:solidFill>
              </a:rPr>
              <a:t>Ознайомлюються з методичним кейсом «STEM-ідея»</a:t>
            </a:r>
            <a:endParaRPr sz="3500"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ct val="68571"/>
              <a:buNone/>
            </a:pPr>
            <a:r>
              <a:rPr lang="uk-UA" sz="3500">
                <a:solidFill>
                  <a:srgbClr val="1F3864"/>
                </a:solidFill>
              </a:rPr>
              <a:t>Розробляють/корегують план проведення заходу «STEM-тиждень» в закладі освіти</a:t>
            </a:r>
            <a:endParaRPr sz="3500">
              <a:solidFill>
                <a:srgbClr val="1F3864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b="1" sz="2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sz="2000">
              <a:solidFill>
                <a:srgbClr val="1F38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sz="2000">
              <a:solidFill>
                <a:srgbClr val="1F38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sz="2000">
              <a:solidFill>
                <a:srgbClr val="1F38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4126" lvl="0" marL="228568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  <p:pic>
        <p:nvPicPr>
          <p:cNvPr id="319" name="Google Shape;31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3918" y="-181756"/>
            <a:ext cx="2219082" cy="16595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3"/>
          <p:cNvSpPr txBox="1"/>
          <p:nvPr>
            <p:ph type="title"/>
          </p:nvPr>
        </p:nvSpPr>
        <p:spPr>
          <a:xfrm>
            <a:off x="4574574" y="40401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00" spcFirstLastPara="1" rIns="91400" wrap="square" tIns="456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</a:pPr>
            <a:r>
              <a:rPr b="1" lang="uk-U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STEM-тиждень</a:t>
            </a:r>
            <a:br>
              <a:rPr lang="uk-UA"/>
            </a:br>
            <a:endParaRPr/>
          </a:p>
        </p:txBody>
      </p:sp>
      <p:sp>
        <p:nvSpPr>
          <p:cNvPr id="325" name="Google Shape;325;p33"/>
          <p:cNvSpPr txBox="1"/>
          <p:nvPr>
            <p:ph idx="1" type="body"/>
          </p:nvPr>
        </p:nvSpPr>
        <p:spPr>
          <a:xfrm>
            <a:off x="457200" y="1622524"/>
            <a:ext cx="11467070" cy="5184564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None/>
            </a:pPr>
            <a:r>
              <a:rPr b="1" lang="uk-UA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Учасники:</a:t>
            </a:r>
            <a:endParaRPr/>
          </a:p>
          <a:p>
            <a:pPr indent="-228568" lvl="0" marL="228568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ts val="2800"/>
              <a:buChar char="•"/>
            </a:pPr>
            <a:r>
              <a:rPr lang="uk-UA" sz="240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Проводять захід «STEM-тиждень» в закладі освіти</a:t>
            </a:r>
            <a:endParaRPr sz="2400"/>
          </a:p>
          <a:p>
            <a:pPr indent="-228568" lvl="0" marL="228568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ts val="2800"/>
              <a:buChar char="•"/>
            </a:pPr>
            <a:r>
              <a:rPr lang="uk-UA" sz="240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Розміщують/надсилають  пости про події STEM-тижня на FB сторінці групи Відділ STEM-освіти ІМЗО з активованим #STEM_тиждень_spring2024  </a:t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400">
              <a:solidFill>
                <a:srgbClr val="1F38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ts val="2800"/>
              <a:buNone/>
            </a:pPr>
            <a:r>
              <a:t/>
            </a:r>
            <a:endParaRPr i="1" sz="2400">
              <a:solidFill>
                <a:srgbClr val="1F38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ts val="2800"/>
              <a:buNone/>
            </a:pPr>
            <a:r>
              <a:t/>
            </a:r>
            <a:endParaRPr i="1" sz="2400">
              <a:solidFill>
                <a:srgbClr val="1F38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ts val="2800"/>
              <a:buNone/>
            </a:pPr>
            <a:r>
              <a:t/>
            </a:r>
            <a:endParaRPr i="1" sz="2400">
              <a:solidFill>
                <a:srgbClr val="1F38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ts val="2800"/>
              <a:buNone/>
            </a:pPr>
            <a:r>
              <a:t/>
            </a:r>
            <a:endParaRPr i="1" sz="2400">
              <a:solidFill>
                <a:srgbClr val="1F38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ts val="2800"/>
              <a:buNone/>
            </a:pPr>
            <a:r>
              <a:t/>
            </a:r>
            <a:endParaRPr i="1" sz="2400">
              <a:solidFill>
                <a:srgbClr val="1F38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ts val="2800"/>
              <a:buNone/>
            </a:pPr>
            <a:r>
              <a:rPr i="1" lang="uk-UA" sz="240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Це можуть бути текстові пости, короткі відео,  фотозвіти, презентацій тощо.</a:t>
            </a:r>
            <a:endParaRPr sz="2400"/>
          </a:p>
        </p:txBody>
      </p:sp>
      <p:pic>
        <p:nvPicPr>
          <p:cNvPr id="326" name="Google Shape;32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06" y="50912"/>
            <a:ext cx="2147644" cy="15716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i\Downloads\фб.png" id="327" name="Google Shape;327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48189" y="3301203"/>
            <a:ext cx="4134963" cy="24070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Попередній перегляд вашого QR-коду" id="328" name="Google Shape;328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58543" y="3301191"/>
            <a:ext cx="2271705" cy="22717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4"/>
          <p:cNvSpPr txBox="1"/>
          <p:nvPr>
            <p:ph type="title"/>
          </p:nvPr>
        </p:nvSpPr>
        <p:spPr>
          <a:xfrm>
            <a:off x="631482" y="167791"/>
            <a:ext cx="648060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00" spcFirstLastPara="1" rIns="91400" wrap="square" tIns="456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None/>
            </a:pPr>
            <a:r>
              <a:rPr b="1" lang="uk-U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Рефлексія </a:t>
            </a:r>
            <a:endParaRPr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34"/>
          <p:cNvSpPr txBox="1"/>
          <p:nvPr>
            <p:ph idx="1" type="body"/>
          </p:nvPr>
        </p:nvSpPr>
        <p:spPr>
          <a:xfrm>
            <a:off x="518985" y="1825626"/>
            <a:ext cx="5263977" cy="4351339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None/>
            </a:pPr>
            <a:r>
              <a:rPr b="1" lang="uk-UA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Учасники:</a:t>
            </a:r>
            <a:endParaRPr/>
          </a:p>
          <a:p>
            <a:pPr indent="-228568" lvl="0" marL="228568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ts val="2800"/>
              <a:buChar char="•"/>
            </a:pPr>
            <a:r>
              <a:rPr lang="uk-UA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Підбивають підсумки </a:t>
            </a:r>
            <a:endParaRPr/>
          </a:p>
          <a:p>
            <a:pPr indent="-228568" lvl="0" marL="228568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ts val="2800"/>
              <a:buChar char="•"/>
            </a:pPr>
            <a:r>
              <a:rPr lang="uk-UA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Заповнюють Анкету-звіт (GoogleФорма) для отримання сертифікатів</a:t>
            </a:r>
            <a:endParaRPr/>
          </a:p>
          <a:p>
            <a:pPr indent="-228568" lvl="0" marL="228568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ts val="2800"/>
              <a:buNone/>
            </a:pPr>
            <a:r>
              <a:rPr lang="uk-UA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G:\2022\тиж2.jpg" id="335" name="Google Shape;33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82963" y="365126"/>
            <a:ext cx="6332918" cy="63649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Как провести крутой онлайн-тренинг" id="340" name="Google Shape;340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250" y="2182641"/>
            <a:ext cx="4883909" cy="3580114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5"/>
          <p:cNvSpPr txBox="1"/>
          <p:nvPr>
            <p:ph idx="4294967295" type="body"/>
          </p:nvPr>
        </p:nvSpPr>
        <p:spPr>
          <a:xfrm>
            <a:off x="3957717" y="324833"/>
            <a:ext cx="8106032" cy="62083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281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b="1" lang="uk-UA" sz="36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Дослідження</a:t>
            </a:r>
            <a:r>
              <a:rPr b="1" lang="uk-UA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114281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b="1" lang="uk-UA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 метою аналізу стану виконання </a:t>
            </a:r>
            <a:br>
              <a:rPr b="1" lang="uk-UA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uk-UA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плану заходів щодо реалізації </a:t>
            </a:r>
            <a:endParaRPr b="1"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14281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b="1" lang="uk-UA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Концепції розвитку  природничо-математичної освіти (STEM-освіти) до 2027 року,</a:t>
            </a:r>
            <a:endParaRPr/>
          </a:p>
          <a:p>
            <a:pPr indent="0" lvl="0" marL="114281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b="1" lang="uk-UA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затвердженого розпорядженням </a:t>
            </a:r>
            <a:br>
              <a:rPr b="1" lang="uk-UA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uk-UA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Кабінету Міністрів України </a:t>
            </a:r>
            <a:endParaRPr/>
          </a:p>
          <a:p>
            <a:pPr indent="0" lvl="0" marL="114281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b="1" lang="uk-UA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від 13.01.2021 р. № 131-р</a:t>
            </a:r>
            <a:endParaRPr sz="3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6"/>
          <p:cNvSpPr txBox="1"/>
          <p:nvPr>
            <p:ph type="title"/>
          </p:nvPr>
        </p:nvSpPr>
        <p:spPr>
          <a:xfrm>
            <a:off x="1331582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uk-UA" sz="6000"/>
              <a:t>Дискусія</a:t>
            </a:r>
            <a:endParaRPr/>
          </a:p>
        </p:txBody>
      </p:sp>
      <p:pic>
        <p:nvPicPr>
          <p:cNvPr id="347" name="Google Shape;34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4818" y="156339"/>
            <a:ext cx="2584928" cy="9998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Тренінг «Знайомство. Міжособистісний простір у спілкуванні» | Полтавський  державний аграрний університет" id="348" name="Google Shape;348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67851" y="1481902"/>
            <a:ext cx="7656298" cy="5026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2022-06-14T10:42:28Z</dcterms:created>
  <dc:creator>Лозовий Артем</dc:creator>
</cp:coreProperties>
</file>