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6"/>
  </p:notesMasterIdLst>
  <p:sldIdLst>
    <p:sldId id="406" r:id="rId2"/>
    <p:sldId id="407" r:id="rId3"/>
    <p:sldId id="408" r:id="rId4"/>
    <p:sldId id="409" r:id="rId5"/>
    <p:sldId id="339" r:id="rId6"/>
    <p:sldId id="388" r:id="rId7"/>
    <p:sldId id="410" r:id="rId8"/>
    <p:sldId id="411" r:id="rId9"/>
    <p:sldId id="390" r:id="rId10"/>
    <p:sldId id="412" r:id="rId11"/>
    <p:sldId id="342" r:id="rId12"/>
    <p:sldId id="413" r:id="rId13"/>
    <p:sldId id="414" r:id="rId14"/>
    <p:sldId id="392" r:id="rId15"/>
    <p:sldId id="274" r:id="rId16"/>
    <p:sldId id="281" r:id="rId17"/>
    <p:sldId id="282" r:id="rId18"/>
    <p:sldId id="415" r:id="rId19"/>
    <p:sldId id="283" r:id="rId20"/>
    <p:sldId id="284" r:id="rId21"/>
    <p:sldId id="416" r:id="rId22"/>
    <p:sldId id="417" r:id="rId23"/>
    <p:sldId id="285" r:id="rId24"/>
    <p:sldId id="286" r:id="rId25"/>
    <p:sldId id="353" r:id="rId26"/>
    <p:sldId id="387" r:id="rId27"/>
    <p:sldId id="288" r:id="rId28"/>
    <p:sldId id="289" r:id="rId29"/>
    <p:sldId id="349" r:id="rId30"/>
    <p:sldId id="418" r:id="rId31"/>
    <p:sldId id="291" r:id="rId32"/>
    <p:sldId id="405" r:id="rId33"/>
    <p:sldId id="292" r:id="rId34"/>
    <p:sldId id="293" r:id="rId35"/>
    <p:sldId id="294" r:id="rId36"/>
    <p:sldId id="402" r:id="rId37"/>
    <p:sldId id="419" r:id="rId38"/>
    <p:sldId id="295" r:id="rId39"/>
    <p:sldId id="337" r:id="rId40"/>
    <p:sldId id="393" r:id="rId41"/>
    <p:sldId id="420" r:id="rId42"/>
    <p:sldId id="336" r:id="rId43"/>
    <p:sldId id="297" r:id="rId44"/>
    <p:sldId id="404" r:id="rId45"/>
    <p:sldId id="394" r:id="rId46"/>
    <p:sldId id="397" r:id="rId47"/>
    <p:sldId id="398" r:id="rId48"/>
    <p:sldId id="399" r:id="rId49"/>
    <p:sldId id="400" r:id="rId50"/>
    <p:sldId id="401" r:id="rId51"/>
    <p:sldId id="396"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95" r:id="rId8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00"/>
    <a:srgbClr val="CCECFF"/>
    <a:srgbClr val="FF66FF"/>
    <a:srgbClr val="AD8BBB"/>
    <a:srgbClr val="A50021"/>
    <a:srgbClr val="D8586A"/>
    <a:srgbClr val="744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35" d="100"/>
          <a:sy n="35" d="100"/>
        </p:scale>
        <p:origin x="-72" y="-7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7CB4D6-15FA-4F56-B47B-5C674DC26B1F}" type="datetimeFigureOut">
              <a:rPr lang="ru-RU" smtClean="0"/>
              <a:t>28.01.2018</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2D11E6-AB89-4635-B755-3DE65F76F7EE}" type="slidenum">
              <a:rPr lang="ru-RU" smtClean="0"/>
              <a:t>‹#›</a:t>
            </a:fld>
            <a:endParaRPr lang="ru-RU"/>
          </a:p>
        </p:txBody>
      </p:sp>
    </p:spTree>
    <p:extLst>
      <p:ext uri="{BB962C8B-B14F-4D97-AF65-F5344CB8AC3E}">
        <p14:creationId xmlns:p14="http://schemas.microsoft.com/office/powerpoint/2010/main" val="2055019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9D9D069-7702-4D12-A305-C6EC8B821BCF}" type="slidenum">
              <a:rPr lang="ru-RU" smtClean="0"/>
              <a:t>12</a:t>
            </a:fld>
            <a:endParaRPr lang="ru-RU"/>
          </a:p>
        </p:txBody>
      </p:sp>
    </p:spTree>
    <p:extLst>
      <p:ext uri="{BB962C8B-B14F-4D97-AF65-F5344CB8AC3E}">
        <p14:creationId xmlns:p14="http://schemas.microsoft.com/office/powerpoint/2010/main" val="382465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7FA4CD2-C649-4617-9E92-294989CD37FA}" type="datetimeFigureOut">
              <a:rPr lang="ru-RU" smtClean="0"/>
              <a:t>28.01.2018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309174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7FA4CD2-C649-4617-9E92-294989CD37FA}" type="datetimeFigureOut">
              <a:rPr lang="ru-RU" smtClean="0"/>
              <a:t>28.01.2018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325124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7FA4CD2-C649-4617-9E92-294989CD37FA}" type="datetimeFigureOut">
              <a:rPr lang="ru-RU" smtClean="0"/>
              <a:t>28.01.2018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3455016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Úvodní snímek">
    <p:spTree>
      <p:nvGrpSpPr>
        <p:cNvPr id="1" name=""/>
        <p:cNvGrpSpPr/>
        <p:nvPr/>
      </p:nvGrpSpPr>
      <p:grpSpPr>
        <a:xfrm>
          <a:off x="0" y="0"/>
          <a:ext cx="0" cy="0"/>
          <a:chOff x="0" y="0"/>
          <a:chExt cx="0" cy="0"/>
        </a:xfrm>
      </p:grpSpPr>
      <p:sp>
        <p:nvSpPr>
          <p:cNvPr id="11" name="Zástupný symbol pro text 10"/>
          <p:cNvSpPr>
            <a:spLocks noGrp="1"/>
          </p:cNvSpPr>
          <p:nvPr>
            <p:ph type="body" sz="quarter" idx="10"/>
          </p:nvPr>
        </p:nvSpPr>
        <p:spPr>
          <a:xfrm>
            <a:off x="623392" y="2060576"/>
            <a:ext cx="10944192" cy="4104729"/>
          </a:xfrm>
          <a:prstGeom prst="rect">
            <a:avLst/>
          </a:prstGeom>
        </p:spPr>
        <p:txBody>
          <a:bodyPr/>
          <a:lstStyle>
            <a:lvl1pPr>
              <a:buClr>
                <a:schemeClr val="tx2"/>
              </a:buClr>
              <a:buFontTx/>
              <a:buBlip>
                <a:blip r:embed="rId2"/>
              </a:buBlip>
              <a:defRPr baseline="0"/>
            </a:lvl1pPr>
          </a:lstStyle>
          <a:p>
            <a:pPr lvl="0"/>
            <a:r>
              <a:rPr lang="cs-CZ"/>
              <a:t>Upravte styly předlohy textu.</a:t>
            </a:r>
          </a:p>
          <a:p>
            <a:pPr lvl="1"/>
            <a:r>
              <a:rPr lang="cs-CZ"/>
              <a:t>Druhá úroveň</a:t>
            </a:r>
          </a:p>
        </p:txBody>
      </p:sp>
      <p:sp>
        <p:nvSpPr>
          <p:cNvPr id="10" name="Zástupný symbol pro text 9"/>
          <p:cNvSpPr>
            <a:spLocks noGrp="1"/>
          </p:cNvSpPr>
          <p:nvPr>
            <p:ph type="body" sz="quarter" idx="12"/>
          </p:nvPr>
        </p:nvSpPr>
        <p:spPr>
          <a:xfrm>
            <a:off x="623392" y="981075"/>
            <a:ext cx="10944192" cy="863600"/>
          </a:xfrm>
          <a:prstGeom prst="rect">
            <a:avLst/>
          </a:prstGeom>
        </p:spPr>
        <p:txBody>
          <a:bodyPr/>
          <a:lstStyle>
            <a:lvl1pPr algn="ctr">
              <a:buNone/>
              <a:defRPr sz="4800" b="1" i="0" baseline="0">
                <a:solidFill>
                  <a:srgbClr val="C00000"/>
                </a:solidFill>
              </a:defRPr>
            </a:lvl1pPr>
          </a:lstStyle>
          <a:p>
            <a:pPr lvl="0"/>
            <a:r>
              <a:rPr lang="cs-CZ"/>
              <a:t>Upravte styly předlohy textu.</a:t>
            </a:r>
          </a:p>
        </p:txBody>
      </p:sp>
      <p:sp>
        <p:nvSpPr>
          <p:cNvPr id="12" name="Zástupný symbol pro text 6"/>
          <p:cNvSpPr>
            <a:spLocks noGrp="1"/>
          </p:cNvSpPr>
          <p:nvPr>
            <p:ph type="body" sz="quarter" idx="11"/>
          </p:nvPr>
        </p:nvSpPr>
        <p:spPr>
          <a:xfrm>
            <a:off x="3119967" y="260351"/>
            <a:ext cx="7200900" cy="288925"/>
          </a:xfrm>
          <a:prstGeom prst="rect">
            <a:avLst/>
          </a:prstGeom>
        </p:spPr>
        <p:txBody>
          <a:bodyPr/>
          <a:lstStyle>
            <a:lvl1pPr>
              <a:buNone/>
              <a:defRPr sz="1800" b="1" i="0" baseline="0">
                <a:solidFill>
                  <a:schemeClr val="bg1"/>
                </a:solidFill>
              </a:defRPr>
            </a:lvl1pPr>
          </a:lstStyle>
          <a:p>
            <a:pPr lvl="0"/>
            <a:r>
              <a:rPr lang="cs-CZ"/>
              <a:t>Upravte styly předlohy textu.</a:t>
            </a:r>
          </a:p>
        </p:txBody>
      </p:sp>
    </p:spTree>
    <p:extLst>
      <p:ext uri="{BB962C8B-B14F-4D97-AF65-F5344CB8AC3E}">
        <p14:creationId xmlns:p14="http://schemas.microsoft.com/office/powerpoint/2010/main" val="2190991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7FA4CD2-C649-4617-9E92-294989CD37FA}" type="datetimeFigureOut">
              <a:rPr lang="ru-RU" smtClean="0"/>
              <a:t>28.01.2018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2871709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7FA4CD2-C649-4617-9E92-294989CD37FA}" type="datetimeFigureOut">
              <a:rPr lang="ru-RU" smtClean="0"/>
              <a:t>28.01.2018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23338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7FA4CD2-C649-4617-9E92-294989CD37FA}" type="datetimeFigureOut">
              <a:rPr lang="ru-RU" smtClean="0"/>
              <a:t>28.01.2018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2772782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7FA4CD2-C649-4617-9E92-294989CD37FA}" type="datetimeFigureOut">
              <a:rPr lang="ru-RU" smtClean="0"/>
              <a:t>28.01.2018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398011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7FA4CD2-C649-4617-9E92-294989CD37FA}" type="datetimeFigureOut">
              <a:rPr lang="ru-RU" smtClean="0"/>
              <a:t>28.01.2018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218197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7FA4CD2-C649-4617-9E92-294989CD37FA}" type="datetimeFigureOut">
              <a:rPr lang="ru-RU" smtClean="0"/>
              <a:t>28.01.2018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148083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7FA4CD2-C649-4617-9E92-294989CD37FA}" type="datetimeFigureOut">
              <a:rPr lang="ru-RU" smtClean="0"/>
              <a:t>28.01.2018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102293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7FA4CD2-C649-4617-9E92-294989CD37FA}" type="datetimeFigureOut">
              <a:rPr lang="ru-RU" smtClean="0"/>
              <a:t>28.01.2018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DD9A2F-D392-4537-B030-0FC82990528A}" type="slidenum">
              <a:rPr lang="ru-RU" smtClean="0"/>
              <a:t>‹#›</a:t>
            </a:fld>
            <a:endParaRPr lang="ru-RU"/>
          </a:p>
        </p:txBody>
      </p:sp>
    </p:spTree>
    <p:extLst>
      <p:ext uri="{BB962C8B-B14F-4D97-AF65-F5344CB8AC3E}">
        <p14:creationId xmlns:p14="http://schemas.microsoft.com/office/powerpoint/2010/main" val="49688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A4CD2-C649-4617-9E92-294989CD37FA}" type="datetimeFigureOut">
              <a:rPr lang="ru-RU" smtClean="0"/>
              <a:t>28.01.2018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D9A2F-D392-4537-B030-0FC82990528A}" type="slidenum">
              <a:rPr lang="ru-RU" smtClean="0"/>
              <a:t>‹#›</a:t>
            </a:fld>
            <a:endParaRPr lang="ru-RU"/>
          </a:p>
        </p:txBody>
      </p:sp>
    </p:spTree>
    <p:extLst>
      <p:ext uri="{BB962C8B-B14F-4D97-AF65-F5344CB8AC3E}">
        <p14:creationId xmlns:p14="http://schemas.microsoft.com/office/powerpoint/2010/main" val="376684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tmp"/></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testportal.gov.ua/"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zno-kharkiv.org.ua/probne-zno" TargetMode="External"/><Relationship Id="rId5" Type="http://schemas.openxmlformats.org/officeDocument/2006/relationships/image" Target="../media/image31.pn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4.wdp"/><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6.wdp"/><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mailto:office@zno-kharkiv.org.ua" TargetMode="External"/><Relationship Id="rId2" Type="http://schemas.openxmlformats.org/officeDocument/2006/relationships/hyperlink" Target="http://www.zno-kharkiv.org.ua/"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76335" y="-10582"/>
            <a:ext cx="12568335" cy="6868582"/>
            <a:chOff x="0" y="34161"/>
            <a:chExt cx="12568335" cy="6868582"/>
          </a:xfrm>
        </p:grpSpPr>
        <p:grpSp>
          <p:nvGrpSpPr>
            <p:cNvPr id="5" name="Группа 4"/>
            <p:cNvGrpSpPr/>
            <p:nvPr/>
          </p:nvGrpSpPr>
          <p:grpSpPr>
            <a:xfrm>
              <a:off x="0" y="34161"/>
              <a:ext cx="11243388" cy="6858000"/>
              <a:chOff x="0" y="0"/>
              <a:chExt cx="11243388" cy="6858000"/>
            </a:xfrm>
          </p:grpSpPr>
          <p:pic>
            <p:nvPicPr>
              <p:cNvPr id="7" name="Рисунок 6"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15925" b="9025"/>
              <a:stretch/>
            </p:blipFill>
            <p:spPr>
              <a:xfrm>
                <a:off x="0" y="0"/>
                <a:ext cx="9015984" cy="6847418"/>
              </a:xfrm>
              <a:prstGeom prst="rect">
                <a:avLst/>
              </a:prstGeom>
            </p:spPr>
          </p:pic>
          <p:pic>
            <p:nvPicPr>
              <p:cNvPr id="8" name="Рисунок 7"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54664" b="9025"/>
              <a:stretch/>
            </p:blipFill>
            <p:spPr>
              <a:xfrm>
                <a:off x="9015984" y="10582"/>
                <a:ext cx="2227404" cy="6847418"/>
              </a:xfrm>
              <a:prstGeom prst="rect">
                <a:avLst/>
              </a:prstGeom>
            </p:spPr>
          </p:pic>
        </p:grpSp>
        <p:pic>
          <p:nvPicPr>
            <p:cNvPr id="6" name="Рисунок 5"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47484" t="19338" r="44955" b="9025"/>
            <a:stretch/>
          </p:blipFill>
          <p:spPr>
            <a:xfrm>
              <a:off x="11243388" y="55325"/>
              <a:ext cx="1324947" cy="6847418"/>
            </a:xfrm>
            <a:prstGeom prst="rect">
              <a:avLst/>
            </a:prstGeom>
          </p:spPr>
        </p:pic>
      </p:grpSp>
      <p:pic>
        <p:nvPicPr>
          <p:cNvPr id="9" name="Picture 4" descr="Картинки по запросу снежинки фон для сайта"/>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955" y="491741"/>
            <a:ext cx="10084098" cy="6345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337095" y="1898622"/>
            <a:ext cx="9264770" cy="2724959"/>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5400" dirty="0" smtClean="0">
                <a:solidFill>
                  <a:srgbClr val="002060"/>
                </a:solidFill>
                <a:latin typeface="Comic Sans MS" panose="030F0702030302020204" pitchFamily="66" charset="0"/>
              </a:rPr>
              <a:t>ЗНО-2018</a:t>
            </a:r>
            <a:endParaRPr lang="ru-RU" sz="8000" dirty="0" smtClean="0">
              <a:solidFill>
                <a:srgbClr val="002060"/>
              </a:solidFill>
              <a:latin typeface="Comic Sans MS" panose="030F0702030302020204" pitchFamily="66" charset="0"/>
            </a:endParaRPr>
          </a:p>
          <a:p>
            <a:pPr algn="ctr"/>
            <a:r>
              <a:rPr lang="uk-UA" sz="9600" dirty="0" smtClean="0">
                <a:solidFill>
                  <a:srgbClr val="002060"/>
                </a:solidFill>
                <a:latin typeface="Comic Sans MS" panose="030F0702030302020204" pitchFamily="66" charset="0"/>
              </a:rPr>
              <a:t>питання підготовки  до проведення</a:t>
            </a:r>
          </a:p>
          <a:p>
            <a:endParaRPr lang="ru-RU" sz="8000" dirty="0">
              <a:solidFill>
                <a:srgbClr val="002060"/>
              </a:solidFill>
              <a:latin typeface="Comic Sans MS" panose="030F0702030302020204" pitchFamily="66" charset="0"/>
            </a:endParaRPr>
          </a:p>
        </p:txBody>
      </p:sp>
      <p:sp>
        <p:nvSpPr>
          <p:cNvPr id="11" name="Подзаголовок 2"/>
          <p:cNvSpPr txBox="1">
            <a:spLocks/>
          </p:cNvSpPr>
          <p:nvPr/>
        </p:nvSpPr>
        <p:spPr>
          <a:xfrm>
            <a:off x="1484755" y="4119623"/>
            <a:ext cx="9382298" cy="2263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2400" dirty="0">
              <a:latin typeface="Comic Sans MS" panose="030F0702030302020204" pitchFamily="66" charset="0"/>
            </a:endParaRPr>
          </a:p>
        </p:txBody>
      </p:sp>
      <p:sp>
        <p:nvSpPr>
          <p:cNvPr id="12" name="TextBox 11"/>
          <p:cNvSpPr txBox="1"/>
          <p:nvPr/>
        </p:nvSpPr>
        <p:spPr>
          <a:xfrm>
            <a:off x="5117392" y="4743754"/>
            <a:ext cx="6230418" cy="1015663"/>
          </a:xfrm>
          <a:prstGeom prst="rect">
            <a:avLst/>
          </a:prstGeom>
          <a:noFill/>
        </p:spPr>
        <p:txBody>
          <a:bodyPr wrap="square" rtlCol="0">
            <a:spAutoFit/>
          </a:bodyPr>
          <a:lstStyle/>
          <a:p>
            <a:pPr algn="just"/>
            <a:r>
              <a:rPr lang="uk-UA" sz="2800" b="1" dirty="0" smtClean="0">
                <a:cs typeface="Arial" panose="020B0604020202020204" pitchFamily="34" charset="0"/>
              </a:rPr>
              <a:t>Русанова Наталія Олександрівна,</a:t>
            </a:r>
          </a:p>
          <a:p>
            <a:pPr algn="just"/>
            <a:r>
              <a:rPr lang="uk-UA" sz="1600" i="1" dirty="0">
                <a:cs typeface="Arial" panose="020B0604020202020204" pitchFamily="34" charset="0"/>
              </a:rPr>
              <a:t>з</a:t>
            </a:r>
            <a:r>
              <a:rPr lang="uk-UA" sz="1600" i="1" dirty="0" smtClean="0">
                <a:cs typeface="Arial" panose="020B0604020202020204" pitchFamily="34" charset="0"/>
              </a:rPr>
              <a:t>аступник директора Харківського регіонального центру оцінювання якості освіти</a:t>
            </a:r>
          </a:p>
        </p:txBody>
      </p:sp>
    </p:spTree>
    <p:extLst>
      <p:ext uri="{BB962C8B-B14F-4D97-AF65-F5344CB8AC3E}">
        <p14:creationId xmlns:p14="http://schemas.microsoft.com/office/powerpoint/2010/main" val="937644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Додаток 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7712" t="12836" r="10707" b="3757"/>
          <a:stretch/>
        </p:blipFill>
        <p:spPr>
          <a:xfrm>
            <a:off x="103517" y="138022"/>
            <a:ext cx="11956212" cy="6661159"/>
          </a:xfrm>
          <a:prstGeom prst="rect">
            <a:avLst/>
          </a:prstGeom>
        </p:spPr>
      </p:pic>
    </p:spTree>
    <p:extLst>
      <p:ext uri="{BB962C8B-B14F-4D97-AF65-F5344CB8AC3E}">
        <p14:creationId xmlns:p14="http://schemas.microsoft.com/office/powerpoint/2010/main" val="174569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9953" y="228786"/>
            <a:ext cx="6862355" cy="407652"/>
          </a:xfrm>
        </p:spPr>
        <p:txBody>
          <a:bodyPr>
            <a:noAutofit/>
          </a:bodyPr>
          <a:lstStyle/>
          <a:p>
            <a:pPr algn="ctr"/>
            <a:r>
              <a:rPr lang="uk-UA" sz="36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t/>
            </a:r>
            <a:br>
              <a:rPr lang="uk-UA" sz="36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br>
            <a:r>
              <a:rPr lang="uk-UA" sz="36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t>Моніторинг </a:t>
            </a:r>
            <a:r>
              <a:rPr lang="uk-UA" sz="3600" b="1" dirty="0">
                <a:solidFill>
                  <a:srgbClr val="002060"/>
                </a:solidFill>
                <a:effectLst>
                  <a:outerShdw blurRad="38100" dist="38100" dir="2700000" algn="tl">
                    <a:srgbClr val="C0C0C0"/>
                  </a:outerShdw>
                </a:effectLst>
                <a:latin typeface="Comic Sans MS" panose="030F0702030302020204" pitchFamily="66" charset="0"/>
                <a:ea typeface="+mn-ea"/>
                <a:cs typeface="+mn-cs"/>
              </a:rPr>
              <a:t>якості освіти</a:t>
            </a:r>
            <a:br>
              <a:rPr lang="uk-UA" sz="3600" b="1" dirty="0">
                <a:solidFill>
                  <a:srgbClr val="002060"/>
                </a:solidFill>
                <a:effectLst>
                  <a:outerShdw blurRad="38100" dist="38100" dir="2700000" algn="tl">
                    <a:srgbClr val="C0C0C0"/>
                  </a:outerShdw>
                </a:effectLst>
                <a:latin typeface="Comic Sans MS" panose="030F0702030302020204" pitchFamily="66" charset="0"/>
                <a:ea typeface="+mn-ea"/>
                <a:cs typeface="+mn-cs"/>
              </a:rPr>
            </a:br>
            <a:endParaRPr lang="ru-RU" sz="3600" b="1" dirty="0">
              <a:solidFill>
                <a:srgbClr val="002060"/>
              </a:solidFill>
              <a:effectLst>
                <a:outerShdw blurRad="38100" dist="38100" dir="2700000" algn="tl">
                  <a:srgbClr val="C0C0C0"/>
                </a:outerShdw>
              </a:effectLst>
              <a:latin typeface="Comic Sans MS" panose="030F0702030302020204" pitchFamily="66" charset="0"/>
              <a:ea typeface="+mn-ea"/>
              <a:cs typeface="+mn-cs"/>
            </a:endParaRPr>
          </a:p>
        </p:txBody>
      </p:sp>
      <p:sp>
        <p:nvSpPr>
          <p:cNvPr id="3" name="Объект 2"/>
          <p:cNvSpPr>
            <a:spLocks noGrp="1"/>
          </p:cNvSpPr>
          <p:nvPr>
            <p:ph idx="1"/>
          </p:nvPr>
        </p:nvSpPr>
        <p:spPr/>
        <p:txBody>
          <a:bodyPr/>
          <a:lstStyle/>
          <a:p>
            <a:pPr marL="0" indent="0">
              <a:buNone/>
            </a:pPr>
            <a:endParaRPr lang="uk-UA" dirty="0"/>
          </a:p>
          <a:p>
            <a:endParaRPr lang="uk-UA" dirty="0"/>
          </a:p>
          <a:p>
            <a:endParaRPr lang="uk-UA" dirty="0" smtClean="0"/>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531" y="228786"/>
            <a:ext cx="1555611" cy="441472"/>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231099550"/>
              </p:ext>
            </p:extLst>
          </p:nvPr>
        </p:nvGraphicFramePr>
        <p:xfrm>
          <a:off x="741283" y="786357"/>
          <a:ext cx="11301614" cy="5927952"/>
        </p:xfrm>
        <a:graphic>
          <a:graphicData uri="http://schemas.openxmlformats.org/drawingml/2006/table">
            <a:tbl>
              <a:tblPr firstRow="1" bandRow="1">
                <a:tableStyleId>{5C22544A-7EE6-4342-B048-85BDC9FD1C3A}</a:tableStyleId>
              </a:tblPr>
              <a:tblGrid>
                <a:gridCol w="4826000">
                  <a:extLst>
                    <a:ext uri="{9D8B030D-6E8A-4147-A177-3AD203B41FA5}">
                      <a16:colId xmlns:a16="http://schemas.microsoft.com/office/drawing/2014/main" xmlns="" val="1726909498"/>
                    </a:ext>
                  </a:extLst>
                </a:gridCol>
                <a:gridCol w="6475614">
                  <a:extLst>
                    <a:ext uri="{9D8B030D-6E8A-4147-A177-3AD203B41FA5}">
                      <a16:colId xmlns:a16="http://schemas.microsoft.com/office/drawing/2014/main" xmlns="" val="1217236873"/>
                    </a:ext>
                  </a:extLst>
                </a:gridCol>
              </a:tblGrid>
              <a:tr h="255358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400" dirty="0" smtClean="0">
                          <a:solidFill>
                            <a:schemeClr val="tx1"/>
                          </a:solidFill>
                          <a:latin typeface="Comic Sans MS" panose="030F0702030302020204" pitchFamily="66" charset="0"/>
                        </a:rPr>
                        <a:t>Загальнодержавне моніторингове дослідження якості </a:t>
                      </a:r>
                      <a:r>
                        <a:rPr lang="uk-UA" sz="2400" b="1" dirty="0" smtClean="0">
                          <a:solidFill>
                            <a:schemeClr val="tx1"/>
                          </a:solidFill>
                          <a:latin typeface="Comic Sans MS" panose="030F0702030302020204" pitchFamily="66" charset="0"/>
                        </a:rPr>
                        <a:t>початкової освіти</a:t>
                      </a:r>
                    </a:p>
                    <a:p>
                      <a:pPr marL="0" marR="0" indent="0" algn="just" defTabSz="914400" rtl="0" eaLnBrk="1" fontAlgn="auto" latinLnBrk="0" hangingPunct="1">
                        <a:lnSpc>
                          <a:spcPct val="100000"/>
                        </a:lnSpc>
                        <a:spcBef>
                          <a:spcPts val="0"/>
                        </a:spcBef>
                        <a:spcAft>
                          <a:spcPts val="0"/>
                        </a:spcAft>
                        <a:buClrTx/>
                        <a:buSzTx/>
                        <a:buFontTx/>
                        <a:buNone/>
                        <a:tabLst/>
                        <a:defRPr/>
                      </a:pPr>
                      <a:r>
                        <a:rPr lang="uk-UA" sz="1800" b="0" i="1" u="sng" dirty="0" smtClean="0">
                          <a:solidFill>
                            <a:schemeClr val="tx1"/>
                          </a:solidFill>
                          <a:latin typeface="Comic Sans MS" panose="030F0702030302020204" pitchFamily="66" charset="0"/>
                        </a:rPr>
                        <a:t>(наказ МОНУ від 27.03.2017 № 470)</a:t>
                      </a:r>
                      <a:endParaRPr lang="ru-RU" sz="1800" b="0" i="1" u="sng" dirty="0" smtClean="0">
                        <a:solidFill>
                          <a:schemeClr val="tx1"/>
                        </a:solidFill>
                        <a:latin typeface="Comic Sans MS" panose="030F0702030302020204" pitchFamily="66" charset="0"/>
                      </a:endParaRPr>
                    </a:p>
                    <a:p>
                      <a:pPr algn="just"/>
                      <a:endParaRPr lang="ru-RU" dirty="0">
                        <a:solidFill>
                          <a:schemeClr val="tx1"/>
                        </a:solidFill>
                        <a:latin typeface="Comic Sans MS" panose="030F0702030302020204" pitchFamily="66" charset="0"/>
                      </a:endParaRPr>
                    </a:p>
                  </a:txBody>
                  <a:tcPr anchor="ctr">
                    <a:solidFill>
                      <a:schemeClr val="accent1">
                        <a:lumMod val="20000"/>
                        <a:lumOff val="80000"/>
                      </a:schemeClr>
                    </a:solidFill>
                  </a:tcPr>
                </a:tc>
                <a:tc>
                  <a:txBody>
                    <a:bodyPr/>
                    <a:lstStyle/>
                    <a:p>
                      <a:pPr marL="285750" indent="-285750" algn="just">
                        <a:buFont typeface="Wingdings" panose="05000000000000000000" pitchFamily="2" charset="2"/>
                        <a:buChar char="ü"/>
                      </a:pPr>
                      <a:r>
                        <a:rPr lang="uk-UA" dirty="0" smtClean="0">
                          <a:solidFill>
                            <a:schemeClr val="tx1"/>
                          </a:solidFill>
                          <a:latin typeface="Comic Sans MS" panose="030F0702030302020204" pitchFamily="66" charset="0"/>
                        </a:rPr>
                        <a:t>Проведення: </a:t>
                      </a:r>
                      <a:r>
                        <a:rPr lang="uk-UA" b="0" dirty="0" smtClean="0">
                          <a:solidFill>
                            <a:schemeClr val="tx1"/>
                          </a:solidFill>
                          <a:latin typeface="Comic Sans MS" panose="030F0702030302020204" pitchFamily="66" charset="0"/>
                        </a:rPr>
                        <a:t>Квітень-</a:t>
                      </a:r>
                      <a:r>
                        <a:rPr lang="uk-UA" b="0" baseline="0" dirty="0" smtClean="0">
                          <a:solidFill>
                            <a:schemeClr val="tx1"/>
                          </a:solidFill>
                          <a:latin typeface="Comic Sans MS" panose="030F0702030302020204" pitchFamily="66" charset="0"/>
                        </a:rPr>
                        <a:t>Травень 2018 р.</a:t>
                      </a:r>
                    </a:p>
                    <a:p>
                      <a:pPr marL="285750" indent="-285750" algn="just">
                        <a:buFont typeface="Wingdings" panose="05000000000000000000" pitchFamily="2" charset="2"/>
                        <a:buChar char="ü"/>
                      </a:pPr>
                      <a:r>
                        <a:rPr lang="uk-UA" baseline="0" dirty="0" smtClean="0">
                          <a:solidFill>
                            <a:schemeClr val="tx1"/>
                          </a:solidFill>
                          <a:latin typeface="Comic Sans MS" panose="030F0702030302020204" pitchFamily="66" charset="0"/>
                        </a:rPr>
                        <a:t>Кількість учасників: </a:t>
                      </a:r>
                      <a:r>
                        <a:rPr lang="uk-UA" b="0" baseline="0" dirty="0" smtClean="0">
                          <a:solidFill>
                            <a:schemeClr val="tx1"/>
                          </a:solidFill>
                          <a:latin typeface="Comic Sans MS" panose="030F0702030302020204" pitchFamily="66" charset="0"/>
                        </a:rPr>
                        <a:t>Орієнтовно 20 закладів області</a:t>
                      </a:r>
                    </a:p>
                    <a:p>
                      <a:pPr marL="285750" indent="-285750" algn="just">
                        <a:buFont typeface="Wingdings" panose="05000000000000000000" pitchFamily="2" charset="2"/>
                        <a:buChar char="ü"/>
                        <a:tabLst>
                          <a:tab pos="1524000" algn="l"/>
                        </a:tabLst>
                      </a:pPr>
                      <a:r>
                        <a:rPr lang="uk-UA" baseline="0" dirty="0" smtClean="0">
                          <a:solidFill>
                            <a:schemeClr val="tx1"/>
                          </a:solidFill>
                          <a:latin typeface="Comic Sans MS" panose="030F0702030302020204" pitchFamily="66" charset="0"/>
                        </a:rPr>
                        <a:t>Вибірка закладів освіти, учасників дослідження: </a:t>
                      </a:r>
                      <a:r>
                        <a:rPr lang="uk-UA" b="0" baseline="0" dirty="0" smtClean="0">
                          <a:solidFill>
                            <a:schemeClr val="tx1"/>
                          </a:solidFill>
                          <a:latin typeface="Comic Sans MS" panose="030F0702030302020204" pitchFamily="66" charset="0"/>
                        </a:rPr>
                        <a:t>МОНУ</a:t>
                      </a:r>
                    </a:p>
                    <a:p>
                      <a:pPr marL="285750" indent="-285750" algn="just">
                        <a:buFont typeface="Wingdings" panose="05000000000000000000" pitchFamily="2" charset="2"/>
                        <a:buChar char="ü"/>
                      </a:pPr>
                      <a:r>
                        <a:rPr lang="uk-UA" baseline="0" dirty="0" smtClean="0">
                          <a:solidFill>
                            <a:schemeClr val="tx1"/>
                          </a:solidFill>
                          <a:latin typeface="Comic Sans MS" panose="030F0702030302020204" pitchFamily="66" charset="0"/>
                        </a:rPr>
                        <a:t>Учасники: </a:t>
                      </a:r>
                      <a:r>
                        <a:rPr lang="uk-UA" b="0" baseline="0" dirty="0" smtClean="0">
                          <a:solidFill>
                            <a:schemeClr val="tx1"/>
                          </a:solidFill>
                          <a:latin typeface="Comic Sans MS" panose="030F0702030302020204" pitchFamily="66" charset="0"/>
                        </a:rPr>
                        <a:t>учні 4-х класів</a:t>
                      </a:r>
                    </a:p>
                    <a:p>
                      <a:pPr marL="285750" indent="-285750" algn="just">
                        <a:buFont typeface="Wingdings" panose="05000000000000000000" pitchFamily="2" charset="2"/>
                        <a:buChar char="ü"/>
                      </a:pPr>
                      <a:endParaRPr lang="uk-UA" baseline="0" dirty="0" smtClean="0">
                        <a:solidFill>
                          <a:schemeClr val="tx1"/>
                        </a:solidFill>
                        <a:latin typeface="Comic Sans MS" panose="030F0702030302020204" pitchFamily="66" charset="0"/>
                      </a:endParaRPr>
                    </a:p>
                    <a:p>
                      <a:pPr marL="285750" indent="-285750" algn="just">
                        <a:buFont typeface="Wingdings" panose="05000000000000000000" pitchFamily="2" charset="2"/>
                        <a:buChar char="ü"/>
                      </a:pPr>
                      <a:r>
                        <a:rPr lang="uk-UA" baseline="0" dirty="0" smtClean="0">
                          <a:solidFill>
                            <a:schemeClr val="tx1"/>
                          </a:solidFill>
                          <a:latin typeface="Comic Sans MS" panose="030F0702030302020204" pitchFamily="66" charset="0"/>
                        </a:rPr>
                        <a:t>Напрямки дослідження: </a:t>
                      </a:r>
                      <a:r>
                        <a:rPr lang="uk-UA" b="0" baseline="0" dirty="0" smtClean="0">
                          <a:solidFill>
                            <a:schemeClr val="tx1"/>
                          </a:solidFill>
                          <a:latin typeface="Comic Sans MS" panose="030F0702030302020204" pitchFamily="66" charset="0"/>
                        </a:rPr>
                        <a:t>«Читання», «Математика», анкетування</a:t>
                      </a:r>
                    </a:p>
                  </a:txBody>
                  <a:tcPr anchor="ctr">
                    <a:solidFill>
                      <a:schemeClr val="accent1">
                        <a:lumMod val="20000"/>
                        <a:lumOff val="80000"/>
                      </a:schemeClr>
                    </a:solidFill>
                  </a:tcPr>
                </a:tc>
                <a:extLst>
                  <a:ext uri="{0D108BD9-81ED-4DB2-BD59-A6C34878D82A}">
                    <a16:rowId xmlns:a16="http://schemas.microsoft.com/office/drawing/2014/main" xmlns="" val="4261668600"/>
                  </a:ext>
                </a:extLst>
              </a:tr>
              <a:tr h="3374368">
                <a:tc>
                  <a:txBody>
                    <a:bodyPr/>
                    <a:lstStyle/>
                    <a:p>
                      <a:pPr marL="0" marR="0" indent="0" algn="just" defTabSz="914400" rtl="0" eaLnBrk="1" fontAlgn="auto" latinLnBrk="0" hangingPunct="1">
                        <a:lnSpc>
                          <a:spcPct val="100000"/>
                        </a:lnSpc>
                        <a:spcBef>
                          <a:spcPts val="0"/>
                        </a:spcBef>
                        <a:spcAft>
                          <a:spcPts val="0"/>
                        </a:spcAft>
                        <a:buClr>
                          <a:srgbClr val="ED1150"/>
                        </a:buClr>
                        <a:buSzTx/>
                        <a:buFont typeface="Wingdings" panose="05000000000000000000" pitchFamily="2" charset="2"/>
                        <a:buNone/>
                        <a:tabLst/>
                        <a:defRPr/>
                      </a:pPr>
                      <a:r>
                        <a:rPr lang="uk-UA" sz="2400" b="1" kern="1200" dirty="0" smtClean="0">
                          <a:solidFill>
                            <a:schemeClr val="tx1"/>
                          </a:solidFill>
                          <a:latin typeface="Comic Sans MS" panose="030F0702030302020204" pitchFamily="66" charset="0"/>
                          <a:ea typeface="+mn-ea"/>
                          <a:cs typeface="+mn-cs"/>
                        </a:rPr>
                        <a:t>Міжнародне дослідження якості освіти </a:t>
                      </a:r>
                      <a:r>
                        <a:rPr lang="en-US" sz="2400" b="1" kern="1200" dirty="0" smtClean="0">
                          <a:solidFill>
                            <a:schemeClr val="tx1"/>
                          </a:solidFill>
                          <a:latin typeface="Comic Sans MS" panose="030F0702030302020204" pitchFamily="66" charset="0"/>
                          <a:ea typeface="+mn-ea"/>
                          <a:cs typeface="+mn-cs"/>
                        </a:rPr>
                        <a:t>PISA</a:t>
                      </a:r>
                      <a:r>
                        <a:rPr lang="uk-UA" sz="2400" b="1" kern="1200" dirty="0" smtClean="0">
                          <a:solidFill>
                            <a:schemeClr val="tx1"/>
                          </a:solidFill>
                          <a:latin typeface="Comic Sans MS" panose="030F0702030302020204" pitchFamily="66" charset="0"/>
                          <a:ea typeface="+mn-ea"/>
                          <a:cs typeface="+mn-cs"/>
                        </a:rPr>
                        <a:t>:</a:t>
                      </a:r>
                      <a:endParaRPr lang="ru-RU" sz="2400" b="1" kern="1200" dirty="0" smtClean="0">
                        <a:solidFill>
                          <a:schemeClr val="tx1"/>
                        </a:solidFill>
                        <a:latin typeface="Comic Sans MS" panose="030F0702030302020204" pitchFamily="66" charset="0"/>
                        <a:ea typeface="+mn-ea"/>
                        <a:cs typeface="+mn-cs"/>
                      </a:endParaRPr>
                    </a:p>
                    <a:p>
                      <a:pPr marL="0" marR="0" indent="0" algn="just" defTabSz="914400" rtl="0" eaLnBrk="1" fontAlgn="auto" latinLnBrk="0" hangingPunct="1">
                        <a:lnSpc>
                          <a:spcPct val="100000"/>
                        </a:lnSpc>
                        <a:spcBef>
                          <a:spcPts val="0"/>
                        </a:spcBef>
                        <a:spcAft>
                          <a:spcPts val="0"/>
                        </a:spcAft>
                        <a:buClr>
                          <a:srgbClr val="ED1150"/>
                        </a:buClr>
                        <a:buSzTx/>
                        <a:buFont typeface="Wingdings" panose="05000000000000000000" pitchFamily="2" charset="2"/>
                        <a:buNone/>
                        <a:tabLst/>
                        <a:defRPr/>
                      </a:pPr>
                      <a:r>
                        <a:rPr lang="uk-UA" sz="1800" i="1" u="sng" dirty="0" smtClean="0">
                          <a:solidFill>
                            <a:schemeClr val="tx1"/>
                          </a:solidFill>
                          <a:latin typeface="Comic Sans MS" panose="030F0702030302020204" pitchFamily="66" charset="0"/>
                        </a:rPr>
                        <a:t>(постанова КМУ від 04.02.2016 № 72-р)</a:t>
                      </a:r>
                      <a:endParaRPr lang="ru-RU" sz="1800" i="1" u="sng" dirty="0" smtClean="0">
                        <a:solidFill>
                          <a:schemeClr val="tx1"/>
                        </a:solidFill>
                        <a:latin typeface="Comic Sans MS" panose="030F0702030302020204" pitchFamily="66" charset="0"/>
                      </a:endParaRPr>
                    </a:p>
                  </a:txBody>
                  <a:tcPr anchor="ctr"/>
                </a:tc>
                <a:tc>
                  <a:txBody>
                    <a:bodyPr/>
                    <a:lstStyle/>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b="1" dirty="0" smtClean="0">
                          <a:solidFill>
                            <a:schemeClr val="tx1"/>
                          </a:solidFill>
                          <a:latin typeface="Comic Sans MS" panose="030F0702030302020204" pitchFamily="66" charset="0"/>
                        </a:rPr>
                        <a:t>Проведення: </a:t>
                      </a:r>
                      <a:r>
                        <a:rPr lang="uk-UA" b="0" dirty="0" smtClean="0">
                          <a:solidFill>
                            <a:schemeClr val="tx1"/>
                          </a:solidFill>
                          <a:latin typeface="Comic Sans MS" panose="030F0702030302020204" pitchFamily="66" charset="0"/>
                        </a:rPr>
                        <a:t>Квітень -</a:t>
                      </a:r>
                      <a:r>
                        <a:rPr lang="uk-UA" b="0" baseline="0" dirty="0" smtClean="0">
                          <a:solidFill>
                            <a:schemeClr val="tx1"/>
                          </a:solidFill>
                          <a:latin typeface="Comic Sans MS" panose="030F0702030302020204" pitchFamily="66" charset="0"/>
                        </a:rPr>
                        <a:t> Травень 2018 р.</a:t>
                      </a:r>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b="1" baseline="0" dirty="0" smtClean="0">
                          <a:solidFill>
                            <a:schemeClr val="tx1"/>
                          </a:solidFill>
                          <a:latin typeface="Comic Sans MS" panose="030F0702030302020204" pitchFamily="66" charset="0"/>
                        </a:rPr>
                        <a:t>Формування попередніх списків учасників: </a:t>
                      </a:r>
                      <a:r>
                        <a:rPr lang="uk-UA" b="0" baseline="0" dirty="0" smtClean="0">
                          <a:solidFill>
                            <a:schemeClr val="tx1"/>
                          </a:solidFill>
                          <a:latin typeface="Comic Sans MS" panose="030F0702030302020204" pitchFamily="66" charset="0"/>
                        </a:rPr>
                        <a:t>Березень 2018 р. </a:t>
                      </a:r>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b="1" baseline="0" dirty="0" smtClean="0">
                          <a:solidFill>
                            <a:schemeClr val="tx1"/>
                          </a:solidFill>
                          <a:latin typeface="Comic Sans MS" panose="030F0702030302020204" pitchFamily="66" charset="0"/>
                        </a:rPr>
                        <a:t>Вибірка закладів освіти, учасників дослідження: </a:t>
                      </a:r>
                      <a:r>
                        <a:rPr lang="uk-UA" sz="1800" b="0" i="0" kern="1200" noProof="0" dirty="0" smtClean="0">
                          <a:solidFill>
                            <a:schemeClr val="tx1"/>
                          </a:solidFill>
                          <a:effectLst/>
                          <a:latin typeface="Comic Sans MS" panose="030F0702030302020204" pitchFamily="66" charset="0"/>
                          <a:ea typeface="+mn-ea"/>
                          <a:cs typeface="+mn-cs"/>
                        </a:rPr>
                        <a:t>Організація економічного співробітництва і розвитку </a:t>
                      </a:r>
                      <a:r>
                        <a:rPr lang="ru-RU" sz="1800" b="0" i="0" kern="1200" dirty="0" smtClean="0">
                          <a:solidFill>
                            <a:schemeClr val="tx1"/>
                          </a:solidFill>
                          <a:effectLst/>
                          <a:latin typeface="Comic Sans MS" panose="030F0702030302020204" pitchFamily="66" charset="0"/>
                          <a:ea typeface="+mn-ea"/>
                          <a:cs typeface="+mn-cs"/>
                        </a:rPr>
                        <a:t>(ОЕСР)</a:t>
                      </a:r>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b="1" baseline="0" dirty="0" smtClean="0">
                          <a:solidFill>
                            <a:schemeClr val="tx1"/>
                          </a:solidFill>
                          <a:latin typeface="Comic Sans MS" panose="030F0702030302020204" pitchFamily="66" charset="0"/>
                        </a:rPr>
                        <a:t>Учасники: </a:t>
                      </a:r>
                      <a:r>
                        <a:rPr lang="uk-UA" b="0" baseline="0" dirty="0" smtClean="0">
                          <a:solidFill>
                            <a:schemeClr val="tx1"/>
                          </a:solidFill>
                          <a:latin typeface="Comic Sans MS" panose="030F0702030302020204" pitchFamily="66" charset="0"/>
                        </a:rPr>
                        <a:t>15-річні учні (слухачі, студенти)</a:t>
                      </a:r>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uk-UA" b="1" baseline="0" dirty="0" smtClean="0">
                        <a:solidFill>
                          <a:schemeClr val="tx1"/>
                        </a:solidFill>
                        <a:latin typeface="Comic Sans MS" panose="030F0702030302020204" pitchFamily="66" charset="0"/>
                      </a:endParaRPr>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b="1" baseline="0" dirty="0" smtClean="0">
                          <a:solidFill>
                            <a:schemeClr val="tx1"/>
                          </a:solidFill>
                          <a:latin typeface="Comic Sans MS" panose="030F0702030302020204" pitchFamily="66" charset="0"/>
                        </a:rPr>
                        <a:t>Напрямки дослідження: </a:t>
                      </a:r>
                      <a:r>
                        <a:rPr lang="uk-UA" b="0" baseline="0" dirty="0" smtClean="0">
                          <a:solidFill>
                            <a:schemeClr val="tx1"/>
                          </a:solidFill>
                          <a:latin typeface="Comic Sans MS" panose="030F0702030302020204" pitchFamily="66" charset="0"/>
                        </a:rPr>
                        <a:t>«Математика», «Природничі науки», «Читання», анкетування</a:t>
                      </a:r>
                    </a:p>
                  </a:txBody>
                  <a:tcPr anchor="ctr"/>
                </a:tc>
                <a:extLst>
                  <a:ext uri="{0D108BD9-81ED-4DB2-BD59-A6C34878D82A}">
                    <a16:rowId xmlns:a16="http://schemas.microsoft.com/office/drawing/2014/main" xmlns="" val="757089566"/>
                  </a:ext>
                </a:extLst>
              </a:tr>
            </a:tbl>
          </a:graphicData>
        </a:graphic>
      </p:graphicFrame>
    </p:spTree>
    <p:extLst>
      <p:ext uri="{BB962C8B-B14F-4D97-AF65-F5344CB8AC3E}">
        <p14:creationId xmlns:p14="http://schemas.microsoft.com/office/powerpoint/2010/main" val="1567478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країнський центр оцінювання якості освіти - Opera"/>
          <p:cNvPicPr>
            <a:picLocks noChangeAspect="1"/>
          </p:cNvPicPr>
          <p:nvPr/>
        </p:nvPicPr>
        <p:blipFill rotWithShape="1">
          <a:blip r:embed="rId3">
            <a:extLst>
              <a:ext uri="{28A0092B-C50C-407E-A947-70E740481C1C}">
                <a14:useLocalDpi xmlns:a14="http://schemas.microsoft.com/office/drawing/2010/main" val="0"/>
              </a:ext>
            </a:extLst>
          </a:blip>
          <a:srcRect l="7875" t="3524" r="14875" b="38725"/>
          <a:stretch/>
        </p:blipFill>
        <p:spPr>
          <a:xfrm>
            <a:off x="1644934" y="794027"/>
            <a:ext cx="9687415" cy="3950208"/>
          </a:xfrm>
          <a:prstGeom prst="rect">
            <a:avLst/>
          </a:prstGeom>
        </p:spPr>
      </p:pic>
      <p:sp>
        <p:nvSpPr>
          <p:cNvPr id="3" name="Прямоугольник 2"/>
          <p:cNvSpPr/>
          <p:nvPr/>
        </p:nvSpPr>
        <p:spPr>
          <a:xfrm>
            <a:off x="3595776" y="3471445"/>
            <a:ext cx="2514600" cy="493776"/>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Pisa-2018 | Український центр оцінювання якості освіти - Opera"/>
          <p:cNvPicPr>
            <a:picLocks noChangeAspect="1"/>
          </p:cNvPicPr>
          <p:nvPr/>
        </p:nvPicPr>
        <p:blipFill rotWithShape="1">
          <a:blip r:embed="rId4">
            <a:extLst>
              <a:ext uri="{28A0092B-C50C-407E-A947-70E740481C1C}">
                <a14:useLocalDpi xmlns:a14="http://schemas.microsoft.com/office/drawing/2010/main" val="0"/>
              </a:ext>
            </a:extLst>
          </a:blip>
          <a:srcRect l="41700" t="76537" r="22825" b="15351"/>
          <a:stretch/>
        </p:blipFill>
        <p:spPr>
          <a:xfrm>
            <a:off x="2095694" y="5157215"/>
            <a:ext cx="9236655" cy="115214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531" y="228786"/>
            <a:ext cx="1555611" cy="441472"/>
          </a:xfrm>
          <a:prstGeom prst="rect">
            <a:avLst/>
          </a:prstGeom>
        </p:spPr>
      </p:pic>
      <p:sp>
        <p:nvSpPr>
          <p:cNvPr id="6" name="Заголовок 1"/>
          <p:cNvSpPr txBox="1">
            <a:spLocks/>
          </p:cNvSpPr>
          <p:nvPr/>
        </p:nvSpPr>
        <p:spPr>
          <a:xfrm>
            <a:off x="2998081" y="-399566"/>
            <a:ext cx="6862355" cy="4076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smtClean="0">
                <a:solidFill>
                  <a:srgbClr val="002060"/>
                </a:solidFill>
                <a:effectLst>
                  <a:outerShdw blurRad="38100" dist="38100" dir="2700000" algn="tl">
                    <a:srgbClr val="C0C0C0"/>
                  </a:outerShdw>
                </a:effectLst>
                <a:latin typeface="Comic Sans MS" panose="030F0702030302020204" pitchFamily="66" charset="0"/>
                <a:ea typeface="+mn-ea"/>
                <a:cs typeface="+mn-cs"/>
              </a:rPr>
              <a:t/>
            </a:r>
            <a:br>
              <a:rPr lang="uk-UA" sz="3600" b="1" smtClean="0">
                <a:solidFill>
                  <a:srgbClr val="002060"/>
                </a:solidFill>
                <a:effectLst>
                  <a:outerShdw blurRad="38100" dist="38100" dir="2700000" algn="tl">
                    <a:srgbClr val="C0C0C0"/>
                  </a:outerShdw>
                </a:effectLst>
                <a:latin typeface="Comic Sans MS" panose="030F0702030302020204" pitchFamily="66" charset="0"/>
                <a:ea typeface="+mn-ea"/>
                <a:cs typeface="+mn-cs"/>
              </a:rPr>
            </a:br>
            <a:r>
              <a:rPr lang="uk-UA" sz="3600" b="1" smtClean="0">
                <a:solidFill>
                  <a:srgbClr val="002060"/>
                </a:solidFill>
                <a:effectLst>
                  <a:outerShdw blurRad="38100" dist="38100" dir="2700000" algn="tl">
                    <a:srgbClr val="C0C0C0"/>
                  </a:outerShdw>
                </a:effectLst>
                <a:latin typeface="Comic Sans MS" panose="030F0702030302020204" pitchFamily="66" charset="0"/>
                <a:ea typeface="+mn-ea"/>
                <a:cs typeface="+mn-cs"/>
              </a:rPr>
              <a:t>Моніторинг якості освіти</a:t>
            </a:r>
            <a:br>
              <a:rPr lang="uk-UA" sz="3600" b="1" smtClean="0">
                <a:solidFill>
                  <a:srgbClr val="002060"/>
                </a:solidFill>
                <a:effectLst>
                  <a:outerShdw blurRad="38100" dist="38100" dir="2700000" algn="tl">
                    <a:srgbClr val="C0C0C0"/>
                  </a:outerShdw>
                </a:effectLst>
                <a:latin typeface="Comic Sans MS" panose="030F0702030302020204" pitchFamily="66" charset="0"/>
                <a:ea typeface="+mn-ea"/>
                <a:cs typeface="+mn-cs"/>
              </a:rPr>
            </a:br>
            <a:endParaRPr lang="ru-RU" sz="3600" b="1" dirty="0">
              <a:solidFill>
                <a:srgbClr val="002060"/>
              </a:solidFill>
              <a:effectLst>
                <a:outerShdw blurRad="38100" dist="38100" dir="2700000" algn="tl">
                  <a:srgbClr val="C0C0C0"/>
                </a:outerShdw>
              </a:effectLst>
              <a:latin typeface="Comic Sans MS" panose="030F0702030302020204" pitchFamily="66" charset="0"/>
              <a:ea typeface="+mn-ea"/>
              <a:cs typeface="+mn-cs"/>
            </a:endParaRPr>
          </a:p>
        </p:txBody>
      </p:sp>
    </p:spTree>
    <p:extLst>
      <p:ext uri="{BB962C8B-B14F-4D97-AF65-F5344CB8AC3E}">
        <p14:creationId xmlns:p14="http://schemas.microsoft.com/office/powerpoint/2010/main" val="19997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Текст 1"/>
          <p:cNvSpPr>
            <a:spLocks noGrp="1"/>
          </p:cNvSpPr>
          <p:nvPr>
            <p:ph type="body" sz="quarter" idx="10"/>
          </p:nvPr>
        </p:nvSpPr>
        <p:spPr>
          <a:xfrm>
            <a:off x="623888" y="2060575"/>
            <a:ext cx="10944225" cy="4105275"/>
          </a:xfrm>
        </p:spPr>
        <p:txBody>
          <a:bodyPr/>
          <a:lstStyle/>
          <a:p>
            <a:pPr eaLnBrk="1" hangingPunct="1"/>
            <a:endParaRPr lang="en-US" smtClean="0"/>
          </a:p>
        </p:txBody>
      </p:sp>
      <p:sp>
        <p:nvSpPr>
          <p:cNvPr id="53250" name="Текст 2"/>
          <p:cNvSpPr>
            <a:spLocks noGrp="1"/>
          </p:cNvSpPr>
          <p:nvPr>
            <p:ph type="body" sz="quarter" idx="12"/>
          </p:nvPr>
        </p:nvSpPr>
        <p:spPr>
          <a:xfrm>
            <a:off x="623888" y="981075"/>
            <a:ext cx="10944225" cy="863600"/>
          </a:xfrm>
        </p:spPr>
        <p:txBody>
          <a:bodyPr/>
          <a:lstStyle/>
          <a:p>
            <a:pPr eaLnBrk="1" hangingPunct="1"/>
            <a:endParaRPr lang="en-US" smtClean="0"/>
          </a:p>
        </p:txBody>
      </p:sp>
      <p:sp>
        <p:nvSpPr>
          <p:cNvPr id="53251" name="Текст 3"/>
          <p:cNvSpPr>
            <a:spLocks noGrp="1"/>
          </p:cNvSpPr>
          <p:nvPr>
            <p:ph type="body" sz="quarter" idx="11"/>
          </p:nvPr>
        </p:nvSpPr>
        <p:spPr>
          <a:xfrm>
            <a:off x="3119438" y="260350"/>
            <a:ext cx="7200900" cy="288925"/>
          </a:xfrm>
        </p:spPr>
        <p:txBody>
          <a:bodyPr>
            <a:normAutofit fontScale="92500" lnSpcReduction="20000"/>
          </a:bodyPr>
          <a:lstStyle/>
          <a:p>
            <a:pPr eaLnBrk="1" hangingPunct="1"/>
            <a:endParaRPr lang="en-US" smtClean="0"/>
          </a:p>
        </p:txBody>
      </p:sp>
      <p:pic>
        <p:nvPicPr>
          <p:cNvPr id="53252" name="Рисунок 4"/>
          <p:cNvPicPr>
            <a:picLocks noChangeAspect="1"/>
          </p:cNvPicPr>
          <p:nvPr/>
        </p:nvPicPr>
        <p:blipFill>
          <a:blip r:embed="rId2"/>
          <a:srcRect l="10176" t="9743" r="14999" b="16727"/>
          <a:stretch>
            <a:fillRect/>
          </a:stretch>
        </p:blipFill>
        <p:spPr bwMode="auto">
          <a:xfrm>
            <a:off x="0" y="0"/>
            <a:ext cx="12145963" cy="6710363"/>
          </a:xfrm>
          <a:prstGeom prst="rect">
            <a:avLst/>
          </a:prstGeom>
          <a:noFill/>
          <a:ln w="9525">
            <a:noFill/>
            <a:miter lim="800000"/>
            <a:headEnd/>
            <a:tailEnd/>
          </a:ln>
        </p:spPr>
      </p:pic>
    </p:spTree>
    <p:extLst>
      <p:ext uri="{BB962C8B-B14F-4D97-AF65-F5344CB8AC3E}">
        <p14:creationId xmlns:p14="http://schemas.microsoft.com/office/powerpoint/2010/main" val="64654449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76335" y="-10582"/>
            <a:ext cx="12568335" cy="6868582"/>
            <a:chOff x="0" y="34161"/>
            <a:chExt cx="12568335" cy="6868582"/>
          </a:xfrm>
        </p:grpSpPr>
        <p:grpSp>
          <p:nvGrpSpPr>
            <p:cNvPr id="5" name="Группа 4"/>
            <p:cNvGrpSpPr/>
            <p:nvPr/>
          </p:nvGrpSpPr>
          <p:grpSpPr>
            <a:xfrm>
              <a:off x="0" y="34161"/>
              <a:ext cx="11243388" cy="6858000"/>
              <a:chOff x="0" y="0"/>
              <a:chExt cx="11243388" cy="6858000"/>
            </a:xfrm>
          </p:grpSpPr>
          <p:pic>
            <p:nvPicPr>
              <p:cNvPr id="7" name="Рисунок 6"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15925" b="9025"/>
              <a:stretch/>
            </p:blipFill>
            <p:spPr>
              <a:xfrm>
                <a:off x="0" y="0"/>
                <a:ext cx="9015984" cy="6847418"/>
              </a:xfrm>
              <a:prstGeom prst="rect">
                <a:avLst/>
              </a:prstGeom>
            </p:spPr>
          </p:pic>
          <p:pic>
            <p:nvPicPr>
              <p:cNvPr id="8" name="Рисунок 7"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54664" b="9025"/>
              <a:stretch/>
            </p:blipFill>
            <p:spPr>
              <a:xfrm>
                <a:off x="9015984" y="10582"/>
                <a:ext cx="2227404" cy="6847418"/>
              </a:xfrm>
              <a:prstGeom prst="rect">
                <a:avLst/>
              </a:prstGeom>
            </p:spPr>
          </p:pic>
        </p:grpSp>
        <p:pic>
          <p:nvPicPr>
            <p:cNvPr id="6" name="Рисунок 5"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47484" t="19338" r="44955" b="9025"/>
            <a:stretch/>
          </p:blipFill>
          <p:spPr>
            <a:xfrm>
              <a:off x="11243388" y="55325"/>
              <a:ext cx="1324947" cy="6847418"/>
            </a:xfrm>
            <a:prstGeom prst="rect">
              <a:avLst/>
            </a:prstGeom>
          </p:spPr>
        </p:pic>
      </p:grpSp>
      <p:pic>
        <p:nvPicPr>
          <p:cNvPr id="9" name="Picture 4" descr="Картинки по запросу снежинки фон для сайта"/>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955" y="491741"/>
            <a:ext cx="10084098" cy="6345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1253004" y="2080306"/>
            <a:ext cx="9144000"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b="1" dirty="0" smtClean="0">
                <a:solidFill>
                  <a:srgbClr val="002060"/>
                </a:solidFill>
                <a:latin typeface="Comic Sans MS" panose="030F0702030302020204" pitchFamily="66" charset="0"/>
              </a:rPr>
              <a:t>РЕЄСТРАЦІЯ </a:t>
            </a:r>
          </a:p>
          <a:p>
            <a:pPr algn="ctr"/>
            <a:r>
              <a:rPr lang="ru-RU" sz="8000" b="1" dirty="0" smtClean="0">
                <a:solidFill>
                  <a:srgbClr val="002060"/>
                </a:solidFill>
                <a:latin typeface="Comic Sans MS" panose="030F0702030302020204" pitchFamily="66" charset="0"/>
              </a:rPr>
              <a:t>на ЗНО-2018</a:t>
            </a:r>
          </a:p>
          <a:p>
            <a:pPr algn="ctr"/>
            <a:endParaRPr lang="ru-RU" sz="8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783018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8469" y="127331"/>
            <a:ext cx="9248503" cy="584775"/>
          </a:xfrm>
          <a:prstGeom prst="rect">
            <a:avLst/>
          </a:prstGeom>
          <a:noFill/>
        </p:spPr>
        <p:txBody>
          <a:bodyPr wrap="square" rtlCol="0">
            <a:spAutoFit/>
          </a:bodyPr>
          <a:lstStyle/>
          <a:p>
            <a:pPr algn="ctr">
              <a:defRPr/>
            </a:pPr>
            <a:r>
              <a:rPr lang="uk-UA" altLang="ru-RU" sz="3200" b="1" dirty="0" smtClean="0">
                <a:solidFill>
                  <a:srgbClr val="002060"/>
                </a:solidFill>
                <a:latin typeface="Comic Sans MS" panose="030F0702030302020204" pitchFamily="66" charset="0"/>
              </a:rPr>
              <a:t>Нормативно-правові акти  щодо реєстрації</a:t>
            </a:r>
            <a:endParaRPr lang="ru-RU" altLang="ru-RU" sz="3200" b="1" dirty="0">
              <a:solidFill>
                <a:srgbClr val="002060"/>
              </a:solidFill>
              <a:latin typeface="Comic Sans MS" panose="030F0702030302020204" pitchFamily="66" charset="0"/>
            </a:endParaRPr>
          </a:p>
        </p:txBody>
      </p:sp>
      <p:sp>
        <p:nvSpPr>
          <p:cNvPr id="8" name="TextBox 7"/>
          <p:cNvSpPr txBox="1"/>
          <p:nvPr/>
        </p:nvSpPr>
        <p:spPr>
          <a:xfrm>
            <a:off x="1274822" y="711265"/>
            <a:ext cx="9723130" cy="400110"/>
          </a:xfrm>
          <a:prstGeom prst="rect">
            <a:avLst/>
          </a:prstGeom>
          <a:noFill/>
        </p:spPr>
        <p:txBody>
          <a:bodyPr wrap="square" rtlCol="0">
            <a:spAutoFit/>
          </a:bodyPr>
          <a:lstStyle/>
          <a:p>
            <a:pPr algn="ctr">
              <a:buClr>
                <a:schemeClr val="accent6"/>
              </a:buClr>
            </a:pPr>
            <a:r>
              <a:rPr lang="uk-UA" sz="2000" dirty="0">
                <a:latin typeface="Comic Sans MS" panose="030F0702030302020204" pitchFamily="66" charset="0"/>
              </a:rPr>
              <a:t>р</a:t>
            </a:r>
            <a:r>
              <a:rPr lang="uk-UA" sz="2000" dirty="0" smtClean="0">
                <a:latin typeface="Comic Sans MS" panose="030F0702030302020204" pitchFamily="66" charset="0"/>
              </a:rPr>
              <a:t>еєстрація: 06.02-19.03.2018; унесення змін: до 02.04.2018</a:t>
            </a:r>
            <a:endParaRPr lang="ru-RU" sz="2000" dirty="0">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893645405"/>
              </p:ext>
            </p:extLst>
          </p:nvPr>
        </p:nvGraphicFramePr>
        <p:xfrm>
          <a:off x="496388" y="1161248"/>
          <a:ext cx="11463326" cy="5374725"/>
        </p:xfrm>
        <a:graphic>
          <a:graphicData uri="http://schemas.openxmlformats.org/drawingml/2006/table">
            <a:tbl>
              <a:tblPr firstRow="1" bandRow="1">
                <a:tableStyleId>{69CF1AB2-1976-4502-BF36-3FF5EA218861}</a:tableStyleId>
              </a:tblPr>
              <a:tblGrid>
                <a:gridCol w="11463326">
                  <a:extLst>
                    <a:ext uri="{9D8B030D-6E8A-4147-A177-3AD203B41FA5}">
                      <a16:colId xmlns:a16="http://schemas.microsoft.com/office/drawing/2014/main" xmlns="" val="3492125876"/>
                    </a:ext>
                  </a:extLst>
                </a:gridCol>
              </a:tblGrid>
              <a:tr h="1455655">
                <a:tc>
                  <a:txBody>
                    <a:bodyPr/>
                    <a:lstStyle/>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dirty="0" smtClean="0">
                          <a:effectLst/>
                        </a:rPr>
                        <a:t>«Порядок проведення зовнішнього незалежного оцінювання та моніторингу якості освіти» (Постанова Кабінету Міністрів України  від 25.08.2004 № 1095 «Деякі питання запровадження зовнішнього незалежного оцінювання та моніторингу якості освіти» (в редакції постанови Кабінету Міністрів України від 08.07.2015 року № 533)</a:t>
                      </a:r>
                      <a:endParaRPr lang="ru-RU" sz="1800" b="0" kern="1200" dirty="0">
                        <a:solidFill>
                          <a:schemeClr val="tx1"/>
                        </a:solidFill>
                        <a:effectLst/>
                        <a:latin typeface="Comic Sans MS" panose="030F0702030302020204" pitchFamily="66" charset="0"/>
                        <a:ea typeface="+mn-ea"/>
                        <a:cs typeface="+mn-cs"/>
                      </a:endParaRPr>
                    </a:p>
                  </a:txBody>
                  <a:tcPr anchor="ctr"/>
                </a:tc>
                <a:extLst>
                  <a:ext uri="{0D108BD9-81ED-4DB2-BD59-A6C34878D82A}">
                    <a16:rowId xmlns:a16="http://schemas.microsoft.com/office/drawing/2014/main" xmlns="" val="3996739355"/>
                  </a:ext>
                </a:extLst>
              </a:tr>
              <a:tr h="2127495">
                <a:tc>
                  <a:txBody>
                    <a:bodyPr/>
                    <a:lstStyle/>
                    <a:p>
                      <a:pPr marL="285750" indent="-285750" algn="just" eaLnBrk="1" hangingPunct="1">
                        <a:spcBef>
                          <a:spcPct val="0"/>
                        </a:spcBef>
                        <a:buFont typeface="Wingdings" panose="05000000000000000000" pitchFamily="2" charset="2"/>
                        <a:buChar char="ü"/>
                      </a:pPr>
                      <a:r>
                        <a:rPr lang="uk-UA" altLang="ru-RU" sz="1800" b="1" kern="1200" dirty="0" smtClean="0">
                          <a:effectLst/>
                        </a:rPr>
                        <a:t>Наказ Міністерства освіти і науки України </a:t>
                      </a:r>
                      <a:r>
                        <a:rPr lang="uk-UA" sz="1800" b="1" kern="1200" dirty="0" smtClean="0">
                          <a:effectLst/>
                        </a:rPr>
                        <a:t>від 10.01.2017 № 25 «Деякі питання нормативного забезпечення зовнішнього незалежного оцінювання результатів навчання, здобутих на основі повної загальної середньої освіти» із змінами, внесеними згідно з наказом МОН України від 15.11.2017 № 1487 «Про затвердження Змін до Порядку проведення зовнішнього незалежного оцінювання результатів навчання, здобутих на основі повної загальної середньої освіти» зареєстровано в Міністерстві юстиції України 06.12.2017 № 1474/31342</a:t>
                      </a:r>
                      <a:endParaRPr lang="ru-RU" sz="1800" b="1" kern="1200" dirty="0">
                        <a:solidFill>
                          <a:schemeClr val="tx1"/>
                        </a:solidFill>
                        <a:effectLst/>
                        <a:latin typeface="Comic Sans MS" panose="030F0702030302020204" pitchFamily="66" charset="0"/>
                        <a:ea typeface="+mn-ea"/>
                        <a:cs typeface="+mn-cs"/>
                      </a:endParaRPr>
                    </a:p>
                  </a:txBody>
                  <a:tcPr anchor="ctr"/>
                </a:tc>
                <a:extLst>
                  <a:ext uri="{0D108BD9-81ED-4DB2-BD59-A6C34878D82A}">
                    <a16:rowId xmlns:a16="http://schemas.microsoft.com/office/drawing/2014/main" xmlns="" val="3290040123"/>
                  </a:ext>
                </a:extLst>
              </a:tr>
              <a:tr h="1791575">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altLang="ru-RU" sz="1800" u="none" kern="1200" dirty="0" smtClean="0">
                          <a:effectLst/>
                        </a:rPr>
                        <a:t> Наказ </a:t>
                      </a:r>
                      <a:r>
                        <a:rPr lang="uk-UA" altLang="ru-RU" sz="1800" u="none" kern="1200" noProof="0" dirty="0" smtClean="0">
                          <a:effectLst/>
                        </a:rPr>
                        <a:t>Міністерства освіти і науки України» </a:t>
                      </a:r>
                      <a:r>
                        <a:rPr lang="uk-UA" sz="1800" u="none" strike="noStrike" kern="1200" noProof="0" dirty="0" smtClean="0">
                          <a:effectLst/>
                        </a:rPr>
                        <a:t>від 19.09.2017 № 1287 «Про затвердження календарного плану підготовки та проведення в 2018 році зовнішнього незалежного оцінювання результатів навчання, здобутих на основі повної загальної освіти» </a:t>
                      </a:r>
                      <a:endParaRPr lang="uk-UA" sz="1800" u="none" strike="noStrike" kern="1200" noProof="0" dirty="0" smtClean="0">
                        <a:effectLst/>
                        <a:latin typeface="Comic Sans MS" panose="030F0702030302020204" pitchFamily="66" charset="0"/>
                      </a:endParaRPr>
                    </a:p>
                  </a:txBody>
                  <a:tcPr anchor="ctr"/>
                </a:tc>
                <a:extLst>
                  <a:ext uri="{0D108BD9-81ED-4DB2-BD59-A6C34878D82A}">
                    <a16:rowId xmlns:a16="http://schemas.microsoft.com/office/drawing/2014/main" xmlns="" val="1473482107"/>
                  </a:ext>
                </a:extLst>
              </a:tr>
            </a:tbl>
          </a:graphicData>
        </a:graphic>
      </p:graphicFrame>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3311477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3040" y="57875"/>
            <a:ext cx="10101943" cy="646331"/>
          </a:xfrm>
          <a:prstGeom prst="rect">
            <a:avLst/>
          </a:prstGeom>
          <a:noFill/>
        </p:spPr>
        <p:txBody>
          <a:bodyPr wrap="square" rtlCol="0">
            <a:spAutoFit/>
          </a:bodyPr>
          <a:lstStyle/>
          <a:p>
            <a:pPr algn="ctr"/>
            <a:r>
              <a:rPr lang="ru-RU" sz="3600" b="1" dirty="0" smtClean="0">
                <a:solidFill>
                  <a:srgbClr val="002060"/>
                </a:solidFill>
                <a:latin typeface="Comic Sans MS" panose="030F0702030302020204" pitchFamily="66" charset="0"/>
              </a:rPr>
              <a:t>РЕЄСТРАЦІЯ: </a:t>
            </a:r>
            <a:r>
              <a:rPr lang="uk-UA" sz="3600" b="1" dirty="0" smtClean="0">
                <a:solidFill>
                  <a:srgbClr val="002060"/>
                </a:solidFill>
                <a:latin typeface="Comic Sans MS" panose="030F0702030302020204" pitchFamily="66" charset="0"/>
              </a:rPr>
              <a:t>основні заходи</a:t>
            </a:r>
            <a:endParaRPr lang="ru-RU" sz="3600" b="1" dirty="0">
              <a:solidFill>
                <a:srgbClr val="002060"/>
              </a:solidFill>
              <a:latin typeface="Comic Sans MS" panose="030F0702030302020204" pitchFamily="66" charset="0"/>
            </a:endParaRPr>
          </a:p>
        </p:txBody>
      </p:sp>
      <p:cxnSp>
        <p:nvCxnSpPr>
          <p:cNvPr id="10" name="Прямая соединительная линия 9"/>
          <p:cNvCxnSpPr/>
          <p:nvPr/>
        </p:nvCxnSpPr>
        <p:spPr>
          <a:xfrm flipV="1">
            <a:off x="436048" y="928414"/>
            <a:ext cx="11506249" cy="1391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3" name="Таблица 12"/>
          <p:cNvGraphicFramePr>
            <a:graphicFrameLocks noGrp="1"/>
          </p:cNvGraphicFramePr>
          <p:nvPr>
            <p:extLst>
              <p:ext uri="{D42A27DB-BD31-4B8C-83A1-F6EECF244321}">
                <p14:modId xmlns:p14="http://schemas.microsoft.com/office/powerpoint/2010/main" val="3499084242"/>
              </p:ext>
            </p:extLst>
          </p:nvPr>
        </p:nvGraphicFramePr>
        <p:xfrm>
          <a:off x="239814" y="693275"/>
          <a:ext cx="11763444" cy="6127214"/>
        </p:xfrm>
        <a:graphic>
          <a:graphicData uri="http://schemas.openxmlformats.org/drawingml/2006/table">
            <a:tbl>
              <a:tblPr firstRow="1" bandRow="1">
                <a:tableStyleId>{69CF1AB2-1976-4502-BF36-3FF5EA218861}</a:tableStyleId>
              </a:tblPr>
              <a:tblGrid>
                <a:gridCol w="6360342">
                  <a:extLst>
                    <a:ext uri="{9D8B030D-6E8A-4147-A177-3AD203B41FA5}">
                      <a16:colId xmlns:a16="http://schemas.microsoft.com/office/drawing/2014/main" xmlns="" val="3492125876"/>
                    </a:ext>
                  </a:extLst>
                </a:gridCol>
                <a:gridCol w="2239044">
                  <a:extLst>
                    <a:ext uri="{9D8B030D-6E8A-4147-A177-3AD203B41FA5}">
                      <a16:colId xmlns:a16="http://schemas.microsoft.com/office/drawing/2014/main" xmlns="" val="2762395192"/>
                    </a:ext>
                  </a:extLst>
                </a:gridCol>
                <a:gridCol w="3164058">
                  <a:extLst>
                    <a:ext uri="{9D8B030D-6E8A-4147-A177-3AD203B41FA5}">
                      <a16:colId xmlns:a16="http://schemas.microsoft.com/office/drawing/2014/main" xmlns="" val="2669396050"/>
                    </a:ext>
                  </a:extLst>
                </a:gridCol>
              </a:tblGrid>
              <a:tr h="701442">
                <a:tc>
                  <a:txBody>
                    <a:bodyPr/>
                    <a:lstStyle/>
                    <a:p>
                      <a:pPr>
                        <a:tabLst>
                          <a:tab pos="6096000" algn="l"/>
                        </a:tabLst>
                      </a:pPr>
                      <a:r>
                        <a:rPr lang="uk-UA" sz="2000" dirty="0" smtClean="0">
                          <a:latin typeface="Comic Sans MS" panose="030F0702030302020204" pitchFamily="66" charset="0"/>
                        </a:rPr>
                        <a:t>Зміст заходу</a:t>
                      </a:r>
                      <a:endParaRPr lang="ru-RU" sz="2000" dirty="0">
                        <a:solidFill>
                          <a:schemeClr val="tx1"/>
                        </a:solidFill>
                        <a:latin typeface="Comic Sans MS" panose="030F0702030302020204" pitchFamily="66" charset="0"/>
                      </a:endParaRPr>
                    </a:p>
                  </a:txBody>
                  <a:tcPr anchor="ctr"/>
                </a:tc>
                <a:tc>
                  <a:txBody>
                    <a:bodyPr/>
                    <a:lstStyle/>
                    <a:p>
                      <a:r>
                        <a:rPr lang="uk-UA" sz="2000" dirty="0" smtClean="0">
                          <a:latin typeface="Comic Sans MS" panose="030F0702030302020204" pitchFamily="66" charset="0"/>
                        </a:rPr>
                        <a:t>Строк</a:t>
                      </a:r>
                      <a:r>
                        <a:rPr lang="uk-UA" sz="2000" baseline="0" dirty="0" smtClean="0">
                          <a:latin typeface="Comic Sans MS" panose="030F0702030302020204" pitchFamily="66" charset="0"/>
                        </a:rPr>
                        <a:t> виконання</a:t>
                      </a:r>
                      <a:endParaRPr lang="ru-RU" sz="2000" dirty="0">
                        <a:solidFill>
                          <a:schemeClr val="tx1"/>
                        </a:solidFill>
                        <a:latin typeface="Comic Sans MS" panose="030F0702030302020204" pitchFamily="66" charset="0"/>
                      </a:endParaRPr>
                    </a:p>
                  </a:txBody>
                  <a:tcPr anchor="ctr"/>
                </a:tc>
                <a:tc>
                  <a:txBody>
                    <a:bodyPr/>
                    <a:lstStyle/>
                    <a:p>
                      <a:r>
                        <a:rPr lang="uk-UA" sz="2000" dirty="0" smtClean="0">
                          <a:latin typeface="Comic Sans MS" panose="030F0702030302020204" pitchFamily="66" charset="0"/>
                        </a:rPr>
                        <a:t>Відповідальні</a:t>
                      </a:r>
                      <a:endParaRPr lang="ru-RU" sz="2000" dirty="0">
                        <a:solidFill>
                          <a:schemeClr val="tx1"/>
                        </a:solidFill>
                        <a:latin typeface="Comic Sans MS" panose="030F0702030302020204" pitchFamily="66" charset="0"/>
                      </a:endParaRPr>
                    </a:p>
                  </a:txBody>
                  <a:tcPr anchor="ctr"/>
                </a:tc>
                <a:extLst>
                  <a:ext uri="{0D108BD9-81ED-4DB2-BD59-A6C34878D82A}">
                    <a16:rowId xmlns:a16="http://schemas.microsoft.com/office/drawing/2014/main" xmlns="" val="3996739355"/>
                  </a:ext>
                </a:extLst>
              </a:tr>
              <a:tr h="877757">
                <a:tc>
                  <a:txBody>
                    <a:bodyPr/>
                    <a:lstStyle/>
                    <a:p>
                      <a:pPr algn="just"/>
                      <a:r>
                        <a:rPr lang="uk-UA" sz="1600" dirty="0" smtClean="0">
                          <a:latin typeface="Comic Sans MS" panose="030F0702030302020204" pitchFamily="66" charset="0"/>
                        </a:rPr>
                        <a:t>Добір</a:t>
                      </a:r>
                      <a:r>
                        <a:rPr lang="uk-UA" sz="1600" baseline="0" dirty="0" smtClean="0">
                          <a:latin typeface="Comic Sans MS" panose="030F0702030302020204" pitchFamily="66" charset="0"/>
                        </a:rPr>
                        <a:t> </a:t>
                      </a:r>
                      <a:r>
                        <a:rPr lang="uk-UA" sz="1600" dirty="0" smtClean="0">
                          <a:latin typeface="Comic Sans MS" panose="030F0702030302020204" pitchFamily="66" charset="0"/>
                        </a:rPr>
                        <a:t>та підготовка осіб, відповідальних за формування</a:t>
                      </a:r>
                      <a:r>
                        <a:rPr lang="uk-UA" sz="1600" baseline="0" dirty="0" smtClean="0">
                          <a:latin typeface="Comic Sans MS" panose="030F0702030302020204" pitchFamily="66" charset="0"/>
                        </a:rPr>
                        <a:t> комплектів реєстраційних документів осіб, які складатимуть державну підсумкову атестацію у формі зовнішнього незалежного оцінювання</a:t>
                      </a:r>
                      <a:endParaRPr lang="ru-RU" sz="1600" dirty="0">
                        <a:latin typeface="Comic Sans MS" panose="030F0702030302020204" pitchFamily="66" charset="0"/>
                      </a:endParaRPr>
                    </a:p>
                  </a:txBody>
                  <a:tcPr anchor="ctr"/>
                </a:tc>
                <a:tc>
                  <a:txBody>
                    <a:bodyPr/>
                    <a:lstStyle/>
                    <a:p>
                      <a:r>
                        <a:rPr lang="uk-UA" sz="1600" dirty="0" smtClean="0">
                          <a:latin typeface="Comic Sans MS" panose="030F0702030302020204" pitchFamily="66" charset="0"/>
                        </a:rPr>
                        <a:t>до 22.01.2018</a:t>
                      </a:r>
                      <a:endParaRPr lang="ru-RU" sz="1600" dirty="0">
                        <a:latin typeface="Comic Sans MS" panose="030F0702030302020204" pitchFamily="66" charset="0"/>
                      </a:endParaRPr>
                    </a:p>
                  </a:txBody>
                  <a:tcPr anchor="ctr"/>
                </a:tc>
                <a:tc>
                  <a:txBody>
                    <a:bodyPr/>
                    <a:lstStyle/>
                    <a:p>
                      <a:r>
                        <a:rPr lang="uk-UA" sz="1600" dirty="0" smtClean="0">
                          <a:latin typeface="Comic Sans MS" panose="030F0702030302020204" pitchFamily="66" charset="0"/>
                        </a:rPr>
                        <a:t>обласні та місцеві органи управління освітою, керівники закладів освіти</a:t>
                      </a:r>
                      <a:endParaRPr lang="ru-RU" sz="1600" dirty="0">
                        <a:latin typeface="Comic Sans MS" panose="030F0702030302020204" pitchFamily="66" charset="0"/>
                      </a:endParaRPr>
                    </a:p>
                  </a:txBody>
                  <a:tcPr anchor="ctr"/>
                </a:tc>
                <a:extLst>
                  <a:ext uri="{0D108BD9-81ED-4DB2-BD59-A6C34878D82A}">
                    <a16:rowId xmlns:a16="http://schemas.microsoft.com/office/drawing/2014/main" xmlns="" val="3290040123"/>
                  </a:ext>
                </a:extLst>
              </a:tr>
              <a:tr h="78727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Надання</a:t>
                      </a:r>
                      <a:r>
                        <a:rPr lang="uk-UA" sz="1600" baseline="0" dirty="0" smtClean="0">
                          <a:latin typeface="Comic Sans MS" panose="030F0702030302020204" pitchFamily="66" charset="0"/>
                        </a:rPr>
                        <a:t> списків відповідальних за </a:t>
                      </a:r>
                      <a:r>
                        <a:rPr lang="uk-UA" sz="1600" dirty="0" smtClean="0">
                          <a:latin typeface="Comic Sans MS" panose="030F0702030302020204" pitchFamily="66" charset="0"/>
                        </a:rPr>
                        <a:t>формування</a:t>
                      </a:r>
                      <a:r>
                        <a:rPr lang="uk-UA" sz="1600" baseline="0" dirty="0" smtClean="0">
                          <a:latin typeface="Comic Sans MS" panose="030F0702030302020204" pitchFamily="66" charset="0"/>
                        </a:rPr>
                        <a:t> комплектів реєстраційних документів у кожному закладі освіти до Харківського РЦОЯО</a:t>
                      </a:r>
                      <a:endParaRPr lang="ru-RU" sz="1600" dirty="0" smtClean="0">
                        <a:latin typeface="Comic Sans MS" panose="030F0702030302020204" pitchFamily="66"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kern="1200" dirty="0" smtClean="0">
                          <a:latin typeface="Comic Sans MS" panose="030F0702030302020204" pitchFamily="66" charset="0"/>
                        </a:rPr>
                        <a:t>до 22.01.2018</a:t>
                      </a:r>
                      <a:endParaRPr lang="ru-RU" sz="1600" kern="1200" dirty="0" smtClean="0">
                        <a:latin typeface="Comic Sans MS" panose="030F0702030302020204" pitchFamily="66" charset="0"/>
                      </a:endParaRPr>
                    </a:p>
                    <a:p>
                      <a:endParaRPr lang="ru-RU" sz="1600" kern="1200" dirty="0">
                        <a:solidFill>
                          <a:schemeClr val="dk1"/>
                        </a:solidFill>
                        <a:latin typeface="Comic Sans MS" panose="030F0702030302020204" pitchFamily="66" charset="0"/>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обласні та місцеві органи управління освітою, керівники закладів</a:t>
                      </a:r>
                      <a:r>
                        <a:rPr lang="uk-UA" sz="1600" baseline="0" dirty="0" smtClean="0">
                          <a:latin typeface="Comic Sans MS" panose="030F0702030302020204" pitchFamily="66" charset="0"/>
                        </a:rPr>
                        <a:t> освіти</a:t>
                      </a:r>
                      <a:endParaRPr lang="ru-RU" sz="1600" dirty="0">
                        <a:latin typeface="Comic Sans MS" panose="030F0702030302020204" pitchFamily="66" charset="0"/>
                      </a:endParaRPr>
                    </a:p>
                  </a:txBody>
                  <a:tcPr anchor="ctr"/>
                </a:tc>
                <a:extLst>
                  <a:ext uri="{0D108BD9-81ED-4DB2-BD59-A6C34878D82A}">
                    <a16:rowId xmlns:a16="http://schemas.microsoft.com/office/drawing/2014/main" xmlns="" val="1473482107"/>
                  </a:ext>
                </a:extLst>
              </a:tr>
              <a:tr h="5938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600" kern="1200" baseline="0" dirty="0" smtClean="0">
                          <a:latin typeface="Comic Sans MS" panose="030F0702030302020204" pitchFamily="66" charset="0"/>
                        </a:rPr>
                        <a:t>Підготовка </a:t>
                      </a:r>
                      <a:r>
                        <a:rPr lang="uk-UA" sz="1600" dirty="0" smtClean="0">
                          <a:latin typeface="Comic Sans MS" panose="030F0702030302020204" pitchFamily="66" charset="0"/>
                        </a:rPr>
                        <a:t>відповідальних за формування</a:t>
                      </a:r>
                      <a:r>
                        <a:rPr lang="uk-UA" sz="1600" baseline="0" dirty="0" smtClean="0">
                          <a:latin typeface="Comic Sans MS" panose="030F0702030302020204" pitchFamily="66" charset="0"/>
                        </a:rPr>
                        <a:t> комплектів реєстраційних документів у закладах загальної середньої освіти</a:t>
                      </a:r>
                      <a:endParaRPr lang="ru-RU" sz="1600" dirty="0" smtClean="0">
                        <a:latin typeface="Comic Sans MS" panose="030F0702030302020204" pitchFamily="66"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kern="1200" dirty="0" smtClean="0">
                          <a:latin typeface="Comic Sans MS" panose="030F0702030302020204" pitchFamily="66" charset="0"/>
                        </a:rPr>
                        <a:t>до 06.02.2018</a:t>
                      </a:r>
                      <a:endParaRPr lang="ru-RU" sz="1600" kern="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600" dirty="0">
                        <a:latin typeface="Comic Sans MS" panose="030F0702030302020204" pitchFamily="66"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місцеві органи управління освітою</a:t>
                      </a:r>
                      <a:endParaRPr lang="ru-RU" sz="1600" dirty="0">
                        <a:latin typeface="Comic Sans MS" panose="030F0702030302020204" pitchFamily="66" charset="0"/>
                      </a:endParaRPr>
                    </a:p>
                  </a:txBody>
                  <a:tcPr anchor="ctr"/>
                </a:tc>
                <a:extLst>
                  <a:ext uri="{0D108BD9-81ED-4DB2-BD59-A6C34878D82A}">
                    <a16:rowId xmlns:a16="http://schemas.microsoft.com/office/drawing/2014/main" xmlns="" val="1154033796"/>
                  </a:ext>
                </a:extLst>
              </a:tr>
              <a:tr h="105571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Підготовка відповідальних за формування</a:t>
                      </a:r>
                      <a:r>
                        <a:rPr lang="uk-UA" sz="1600" baseline="0" dirty="0" smtClean="0">
                          <a:latin typeface="Comic Sans MS" panose="030F0702030302020204" pitchFamily="66" charset="0"/>
                        </a:rPr>
                        <a:t> комплектів реєстраційних документів осіб, які складатимуть державну підсумкову атестацію у формі зовнішнього незалежного оцінювання у закладах професійно-технічної та вищої освіти</a:t>
                      </a:r>
                      <a:endParaRPr lang="ru-RU" sz="1600" kern="1200" baseline="0" dirty="0" smtClean="0">
                        <a:solidFill>
                          <a:schemeClr val="dk1"/>
                        </a:solidFill>
                        <a:latin typeface="Comic Sans MS" panose="030F0702030302020204" pitchFamily="66" charset="0"/>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kern="1200" dirty="0" smtClean="0">
                          <a:latin typeface="Comic Sans MS" panose="030F0702030302020204" pitchFamily="66" charset="0"/>
                        </a:rPr>
                        <a:t>до 06.02.2018</a:t>
                      </a:r>
                      <a:endParaRPr lang="ru-RU" sz="1600" kern="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600" dirty="0">
                        <a:latin typeface="Comic Sans MS" panose="030F0702030302020204" pitchFamily="66"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ХРЦОЯО, обласні та місцеві органи управління освітою, керівники закладів освіти</a:t>
                      </a:r>
                      <a:endParaRPr lang="ru-RU" sz="16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600" dirty="0">
                        <a:latin typeface="Comic Sans MS" panose="030F0702030302020204" pitchFamily="66" charset="0"/>
                      </a:endParaRPr>
                    </a:p>
                  </a:txBody>
                  <a:tcPr anchor="ctr"/>
                </a:tc>
                <a:extLst>
                  <a:ext uri="{0D108BD9-81ED-4DB2-BD59-A6C34878D82A}">
                    <a16:rowId xmlns:a16="http://schemas.microsoft.com/office/drawing/2014/main" xmlns="" val="2879972020"/>
                  </a:ext>
                </a:extLst>
              </a:tr>
              <a:tr h="82343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Формування та відправлення</a:t>
                      </a:r>
                      <a:r>
                        <a:rPr lang="uk-UA" sz="1600" baseline="0" dirty="0" smtClean="0">
                          <a:latin typeface="Comic Sans MS" panose="030F0702030302020204" pitchFamily="66" charset="0"/>
                        </a:rPr>
                        <a:t> до РЦОЯО комплектів  реєстраційних документів осіб, які складатимуть державну підсумкову атестацію у формі зовнішнього незалежного оцінювання  </a:t>
                      </a:r>
                      <a:r>
                        <a:rPr lang="uk-UA" sz="1600" b="1" u="sng" dirty="0" smtClean="0">
                          <a:solidFill>
                            <a:srgbClr val="CC0000"/>
                          </a:solidFill>
                          <a:latin typeface="Comic Sans MS" panose="030F0702030302020204" pitchFamily="66" charset="0"/>
                        </a:rPr>
                        <a:t>(Надсилання виключно поштовою</a:t>
                      </a:r>
                      <a:r>
                        <a:rPr lang="uk-UA" sz="1600" b="1" u="sng" baseline="0" dirty="0" smtClean="0">
                          <a:solidFill>
                            <a:srgbClr val="CC0000"/>
                          </a:solidFill>
                          <a:latin typeface="Comic Sans MS" panose="030F0702030302020204" pitchFamily="66" charset="0"/>
                        </a:rPr>
                        <a:t> відправкою)</a:t>
                      </a:r>
                      <a:endParaRPr lang="ru-RU" sz="1600" b="1" dirty="0">
                        <a:solidFill>
                          <a:srgbClr val="CC0000"/>
                        </a:solidFill>
                        <a:latin typeface="Comic Sans MS" panose="030F0702030302020204" pitchFamily="66" charset="0"/>
                      </a:endParaRPr>
                    </a:p>
                  </a:txBody>
                  <a:tcPr anchor="ctr"/>
                </a:tc>
                <a:tc>
                  <a:txBody>
                    <a:bodyPr/>
                    <a:lstStyle/>
                    <a:p>
                      <a:r>
                        <a:rPr lang="uk-UA" sz="1600" b="1" dirty="0" smtClean="0">
                          <a:latin typeface="Comic Sans MS" panose="030F0702030302020204" pitchFamily="66" charset="0"/>
                        </a:rPr>
                        <a:t>06.02 – 19.03.2018</a:t>
                      </a:r>
                      <a:endParaRPr lang="ru-RU" sz="1600" b="1" dirty="0">
                        <a:latin typeface="Comic Sans MS" panose="030F0702030302020204" pitchFamily="66"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обласні та місцеві органи управління освітою, керівники ЗЗСО</a:t>
                      </a:r>
                      <a:endParaRPr lang="ru-RU" sz="1600" dirty="0" smtClean="0">
                        <a:latin typeface="Comic Sans MS" panose="030F0702030302020204" pitchFamily="66" charset="0"/>
                      </a:endParaRPr>
                    </a:p>
                    <a:p>
                      <a:endParaRPr lang="ru-RU" sz="1600" u="sng" dirty="0">
                        <a:solidFill>
                          <a:srgbClr val="C00000"/>
                        </a:solidFill>
                        <a:latin typeface="Comic Sans MS" panose="030F0702030302020204" pitchFamily="66" charset="0"/>
                      </a:endParaRPr>
                    </a:p>
                  </a:txBody>
                  <a:tcPr anchor="ctr"/>
                </a:tc>
                <a:extLst>
                  <a:ext uri="{0D108BD9-81ED-4DB2-BD59-A6C34878D82A}">
                    <a16:rowId xmlns:a16="http://schemas.microsoft.com/office/drawing/2014/main" xmlns="" val="4243271605"/>
                  </a:ext>
                </a:extLst>
              </a:tr>
              <a:tr h="579452">
                <a:tc>
                  <a:txBody>
                    <a:bodyPr/>
                    <a:lstStyle/>
                    <a:p>
                      <a:pPr algn="just"/>
                      <a:r>
                        <a:rPr lang="uk-UA" sz="1600" dirty="0" smtClean="0">
                          <a:latin typeface="Comic Sans MS" panose="030F0702030302020204" pitchFamily="66" charset="0"/>
                        </a:rPr>
                        <a:t>Унесення за вимогою учасників ЗНО</a:t>
                      </a:r>
                      <a:r>
                        <a:rPr lang="uk-UA" sz="1600" baseline="0" dirty="0" smtClean="0">
                          <a:latin typeface="Comic Sans MS" panose="030F0702030302020204" pitchFamily="66" charset="0"/>
                        </a:rPr>
                        <a:t> змін до реєстраційних даних (перереєстрація)</a:t>
                      </a:r>
                      <a:endParaRPr lang="ru-RU" sz="1600" dirty="0">
                        <a:latin typeface="Comic Sans MS" panose="030F0702030302020204" pitchFamily="66" charset="0"/>
                      </a:endParaRPr>
                    </a:p>
                  </a:txBody>
                  <a:tcPr anchor="ctr"/>
                </a:tc>
                <a:tc>
                  <a:txBody>
                    <a:bodyPr/>
                    <a:lstStyle/>
                    <a:p>
                      <a:r>
                        <a:rPr lang="uk-UA" sz="1600" b="1" dirty="0" smtClean="0">
                          <a:latin typeface="Comic Sans MS" panose="030F0702030302020204" pitchFamily="66" charset="0"/>
                        </a:rPr>
                        <a:t>06.02 – </a:t>
                      </a:r>
                      <a:r>
                        <a:rPr lang="en-US" sz="1600" b="1" dirty="0" smtClean="0">
                          <a:latin typeface="Comic Sans MS" panose="030F0702030302020204" pitchFamily="66" charset="0"/>
                        </a:rPr>
                        <a:t>02</a:t>
                      </a:r>
                      <a:r>
                        <a:rPr lang="uk-UA" sz="1600" b="1" dirty="0" smtClean="0">
                          <a:latin typeface="Comic Sans MS" panose="030F0702030302020204" pitchFamily="66" charset="0"/>
                        </a:rPr>
                        <a:t>.0</a:t>
                      </a:r>
                      <a:r>
                        <a:rPr lang="en-US" sz="1600" b="1" dirty="0" smtClean="0">
                          <a:latin typeface="Comic Sans MS" panose="030F0702030302020204" pitchFamily="66" charset="0"/>
                        </a:rPr>
                        <a:t>4</a:t>
                      </a:r>
                      <a:r>
                        <a:rPr lang="uk-UA" sz="1600" b="1" dirty="0" smtClean="0">
                          <a:latin typeface="Comic Sans MS" panose="030F0702030302020204" pitchFamily="66" charset="0"/>
                        </a:rPr>
                        <a:t>.201</a:t>
                      </a:r>
                      <a:r>
                        <a:rPr lang="en-US" sz="1600" b="1" dirty="0" smtClean="0">
                          <a:latin typeface="Comic Sans MS" panose="030F0702030302020204" pitchFamily="66" charset="0"/>
                        </a:rPr>
                        <a:t>8</a:t>
                      </a:r>
                      <a:endParaRPr lang="ru-RU" sz="1600" b="1" dirty="0">
                        <a:latin typeface="Comic Sans MS" panose="030F0702030302020204" pitchFamily="66"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dirty="0" smtClean="0">
                          <a:latin typeface="Comic Sans MS" panose="030F0702030302020204" pitchFamily="66" charset="0"/>
                        </a:rPr>
                        <a:t>ХРЦОЯО, керівники закладів освіти</a:t>
                      </a:r>
                      <a:endParaRPr lang="ru-RU" sz="1600" dirty="0" smtClean="0">
                        <a:latin typeface="Comic Sans MS" panose="030F0702030302020204" pitchFamily="66" charset="0"/>
                      </a:endParaRPr>
                    </a:p>
                  </a:txBody>
                  <a:tcPr anchor="ctr"/>
                </a:tc>
                <a:extLst>
                  <a:ext uri="{0D108BD9-81ED-4DB2-BD59-A6C34878D82A}">
                    <a16:rowId xmlns:a16="http://schemas.microsoft.com/office/drawing/2014/main" xmlns="" val="507323959"/>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9" y="211520"/>
            <a:ext cx="1555611" cy="441472"/>
          </a:xfrm>
          <a:prstGeom prst="rect">
            <a:avLst/>
          </a:prstGeom>
        </p:spPr>
      </p:pic>
    </p:spTree>
    <p:extLst>
      <p:ext uri="{BB962C8B-B14F-4D97-AF65-F5344CB8AC3E}">
        <p14:creationId xmlns:p14="http://schemas.microsoft.com/office/powerpoint/2010/main" val="3199390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6297" y="0"/>
            <a:ext cx="8704217" cy="954107"/>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Суб’єкти проведення реєстрації та його функції  (наказ МОНУ від 10.01.2017 №25)</a:t>
            </a:r>
            <a:endParaRPr lang="uk-UA" sz="28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183572270"/>
              </p:ext>
            </p:extLst>
          </p:nvPr>
        </p:nvGraphicFramePr>
        <p:xfrm>
          <a:off x="171364" y="954107"/>
          <a:ext cx="11890008" cy="5694954"/>
        </p:xfrm>
        <a:graphic>
          <a:graphicData uri="http://schemas.openxmlformats.org/drawingml/2006/table">
            <a:tbl>
              <a:tblPr firstRow="1" bandRow="1">
                <a:tableStyleId>{69CF1AB2-1976-4502-BF36-3FF5EA218861}</a:tableStyleId>
              </a:tblPr>
              <a:tblGrid>
                <a:gridCol w="11890008">
                  <a:extLst>
                    <a:ext uri="{9D8B030D-6E8A-4147-A177-3AD203B41FA5}">
                      <a16:colId xmlns:a16="http://schemas.microsoft.com/office/drawing/2014/main" xmlns="" val="3492125876"/>
                    </a:ext>
                  </a:extLst>
                </a:gridCol>
              </a:tblGrid>
              <a:tr h="701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dirty="0" smtClean="0">
                          <a:latin typeface="Comic Sans MS" panose="030F0702030302020204" pitchFamily="66" charset="0"/>
                        </a:rPr>
                        <a:t>Органи управління освітою</a:t>
                      </a:r>
                      <a:endParaRPr lang="ru-RU" sz="2000" dirty="0">
                        <a:latin typeface="Comic Sans MS" panose="030F0702030302020204" pitchFamily="66" charset="0"/>
                      </a:endParaRPr>
                    </a:p>
                  </a:txBody>
                  <a:tcPr anchor="ctr"/>
                </a:tc>
                <a:extLst>
                  <a:ext uri="{0D108BD9-81ED-4DB2-BD59-A6C34878D82A}">
                    <a16:rowId xmlns:a16="http://schemas.microsoft.com/office/drawing/2014/main" xmlns="" val="3996739355"/>
                  </a:ext>
                </a:extLst>
              </a:tr>
              <a:tr h="877757">
                <a:tc>
                  <a:txBody>
                    <a:bodyPr/>
                    <a:lstStyle/>
                    <a:p>
                      <a:pPr marL="357188" indent="357188" algn="just"/>
                      <a:r>
                        <a:rPr lang="uk-UA" sz="1800" kern="1200" dirty="0" smtClean="0">
                          <a:effectLst/>
                          <a:latin typeface="Comic Sans MS" panose="030F0702030302020204" pitchFamily="66" charset="0"/>
                        </a:rPr>
                        <a:t>Координують дії з регіональними центрами та організовують здійснення заходів місцевими органами управління освітою, навчальними закладами щодо організації та проведення зовнішнього оцінювання;</a:t>
                      </a:r>
                      <a:endParaRPr lang="ru-RU" sz="1600" dirty="0">
                        <a:latin typeface="Comic Sans MS" panose="030F0702030302020204" pitchFamily="66" charset="0"/>
                      </a:endParaRPr>
                    </a:p>
                  </a:txBody>
                  <a:tcPr anchor="ctr"/>
                </a:tc>
                <a:extLst>
                  <a:ext uri="{0D108BD9-81ED-4DB2-BD59-A6C34878D82A}">
                    <a16:rowId xmlns:a16="http://schemas.microsoft.com/office/drawing/2014/main" xmlns="" val="3290040123"/>
                  </a:ext>
                </a:extLst>
              </a:tr>
              <a:tr h="7872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1" kern="1200" noProof="0" dirty="0" smtClean="0">
                          <a:latin typeface="Comic Sans MS" panose="030F0702030302020204" pitchFamily="66" charset="0"/>
                        </a:rPr>
                        <a:t>Заклади освіти (реєстрація/перереєстрація)</a:t>
                      </a:r>
                      <a:endParaRPr lang="uk-UA" sz="2000" b="1" kern="1200" noProof="0" dirty="0">
                        <a:solidFill>
                          <a:schemeClr val="lt1"/>
                        </a:solidFill>
                        <a:latin typeface="Comic Sans MS" panose="030F0702030302020204" pitchFamily="66" charset="0"/>
                        <a:ea typeface="+mn-ea"/>
                        <a:cs typeface="+mn-cs"/>
                      </a:endParaRPr>
                    </a:p>
                  </a:txBody>
                  <a:tcPr anchor="ctr"/>
                </a:tc>
                <a:extLst>
                  <a:ext uri="{0D108BD9-81ED-4DB2-BD59-A6C34878D82A}">
                    <a16:rowId xmlns:a16="http://schemas.microsoft.com/office/drawing/2014/main" xmlns="" val="1473482107"/>
                  </a:ext>
                </a:extLst>
              </a:tr>
              <a:tr h="823432">
                <a:tc>
                  <a:txBody>
                    <a:bodyPr/>
                    <a:lstStyle/>
                    <a:p>
                      <a:pPr marL="357188" indent="357188" algn="just">
                        <a:spcAft>
                          <a:spcPts val="750"/>
                        </a:spcAft>
                      </a:pPr>
                      <a:r>
                        <a:rPr lang="ru-RU" sz="1800" kern="1200" dirty="0" smtClean="0">
                          <a:effectLst/>
                          <a:latin typeface="Comic Sans MS" panose="030F0702030302020204" pitchFamily="66" charset="0"/>
                        </a:rPr>
                        <a:t> 1) </a:t>
                      </a:r>
                      <a:r>
                        <a:rPr lang="uk-UA" sz="1800" kern="1200" noProof="0" dirty="0" smtClean="0">
                          <a:effectLst/>
                          <a:latin typeface="Comic Sans MS" panose="030F0702030302020204" pitchFamily="66" charset="0"/>
                        </a:rPr>
                        <a:t>Отримує від випускників реєстраційні документи та формує список осіб, які проходитимуть державну підсумкову атестацію за освітній рівень повної загальної середньої освіти у формі зовнішнього незалежного оцінювання;</a:t>
                      </a:r>
                      <a:endParaRPr lang="uk-UA" sz="1800" kern="1200" noProof="0" dirty="0" smtClean="0">
                        <a:solidFill>
                          <a:schemeClr val="dk1"/>
                        </a:solidFill>
                        <a:effectLst/>
                        <a:latin typeface="Comic Sans MS" panose="030F0702030302020204" pitchFamily="66" charset="0"/>
                        <a:ea typeface="+mn-ea"/>
                        <a:cs typeface="+mn-cs"/>
                      </a:endParaRPr>
                    </a:p>
                  </a:txBody>
                  <a:tcPr anchor="ctr"/>
                </a:tc>
                <a:extLst>
                  <a:ext uri="{0D108BD9-81ED-4DB2-BD59-A6C34878D82A}">
                    <a16:rowId xmlns:a16="http://schemas.microsoft.com/office/drawing/2014/main" xmlns="" val="2879972020"/>
                  </a:ext>
                </a:extLst>
              </a:tr>
              <a:tr h="624730">
                <a:tc>
                  <a:txBody>
                    <a:bodyPr/>
                    <a:lstStyle/>
                    <a:p>
                      <a:pPr marL="357188" marR="0" indent="357188" algn="just" defTabSz="914400" rtl="0" eaLnBrk="1" fontAlgn="auto" latinLnBrk="0" hangingPunct="1">
                        <a:lnSpc>
                          <a:spcPct val="100000"/>
                        </a:lnSpc>
                        <a:spcBef>
                          <a:spcPts val="0"/>
                        </a:spcBef>
                        <a:spcAft>
                          <a:spcPts val="750"/>
                        </a:spcAft>
                        <a:buClrTx/>
                        <a:buSzTx/>
                        <a:buFontTx/>
                        <a:buNone/>
                        <a:tabLst/>
                        <a:defRPr/>
                      </a:pPr>
                      <a:r>
                        <a:rPr lang="ru-RU" sz="1800" kern="1200" dirty="0" smtClean="0">
                          <a:effectLst/>
                          <a:latin typeface="Comic Sans MS" panose="030F0702030302020204" pitchFamily="66" charset="0"/>
                        </a:rPr>
                        <a:t>2) </a:t>
                      </a:r>
                      <a:r>
                        <a:rPr lang="uk-UA" sz="1800" kern="1200" noProof="0" dirty="0" smtClean="0">
                          <a:effectLst/>
                          <a:latin typeface="Comic Sans MS" panose="030F0702030302020204" pitchFamily="66" charset="0"/>
                        </a:rPr>
                        <a:t>надсилає</a:t>
                      </a:r>
                      <a:r>
                        <a:rPr lang="ru-RU" sz="1800" kern="1200" dirty="0" smtClean="0">
                          <a:effectLst/>
                          <a:latin typeface="Comic Sans MS" panose="030F0702030302020204" pitchFamily="66" charset="0"/>
                        </a:rPr>
                        <a:t> </a:t>
                      </a:r>
                      <a:r>
                        <a:rPr lang="uk-UA" sz="1800" kern="1200" dirty="0" smtClean="0">
                          <a:effectLst/>
                          <a:latin typeface="Comic Sans MS" panose="030F0702030302020204" pitchFamily="66" charset="0"/>
                        </a:rPr>
                        <a:t>поштою в установлені строки до відповідного регіонального центру засвідчений підписом керівника та печаткою (за наявності) закладу освіти список випускників і комплекти реєстраційних документів. Дата подання визначається за відбитком штемпеля відправлення на поштовому конверті. </a:t>
                      </a:r>
                      <a:endParaRPr lang="ru-RU" sz="1800" kern="1200" dirty="0" smtClean="0">
                        <a:solidFill>
                          <a:schemeClr val="dk1"/>
                        </a:solidFill>
                        <a:effectLst/>
                        <a:latin typeface="Comic Sans MS" panose="030F0702030302020204" pitchFamily="66" charset="0"/>
                        <a:ea typeface="+mn-ea"/>
                        <a:cs typeface="+mn-cs"/>
                      </a:endParaRPr>
                    </a:p>
                  </a:txBody>
                  <a:tcPr anchor="ctr"/>
                </a:tc>
                <a:extLst>
                  <a:ext uri="{0D108BD9-81ED-4DB2-BD59-A6C34878D82A}">
                    <a16:rowId xmlns:a16="http://schemas.microsoft.com/office/drawing/2014/main" xmlns="" val="2171662414"/>
                  </a:ext>
                </a:extLst>
              </a:tr>
              <a:tr h="603662">
                <a:tc>
                  <a:txBody>
                    <a:bodyPr/>
                    <a:lstStyle/>
                    <a:p>
                      <a:pPr marL="0" indent="539750" fontAlgn="base"/>
                      <a:r>
                        <a:rPr lang="uk-UA" sz="1800" kern="1200" dirty="0" smtClean="0">
                          <a:effectLst/>
                          <a:latin typeface="Comic Sans MS" panose="030F0702030302020204" pitchFamily="66" charset="0"/>
                        </a:rPr>
                        <a:t>  3) Забезпечує вручення </a:t>
                      </a:r>
                      <a:r>
                        <a:rPr lang="uk-UA" sz="1800" kern="1200" noProof="0" dirty="0" smtClean="0">
                          <a:effectLst/>
                          <a:latin typeface="Comic Sans MS" panose="030F0702030302020204" pitchFamily="66" charset="0"/>
                        </a:rPr>
                        <a:t>випускникам індивідуальних конвертів, які містять</a:t>
                      </a:r>
                      <a:r>
                        <a:rPr lang="ru-RU" sz="1800" kern="1200" dirty="0" smtClean="0">
                          <a:effectLst/>
                          <a:latin typeface="Comic Sans MS" panose="030F0702030302020204" pitchFamily="66" charset="0"/>
                        </a:rPr>
                        <a:t>:</a:t>
                      </a:r>
                      <a:r>
                        <a:rPr lang="uk-UA" sz="1800" kern="1200" dirty="0" smtClean="0">
                          <a:effectLst/>
                          <a:latin typeface="Comic Sans MS" panose="030F0702030302020204" pitchFamily="66" charset="0"/>
                        </a:rPr>
                        <a:t> </a:t>
                      </a:r>
                    </a:p>
                    <a:p>
                      <a:pPr marL="0" indent="1079500" fontAlgn="base"/>
                      <a:r>
                        <a:rPr lang="uk-UA" sz="1800" kern="1200" dirty="0" smtClean="0">
                          <a:effectLst/>
                          <a:latin typeface="Comic Sans MS" panose="030F0702030302020204" pitchFamily="66" charset="0"/>
                        </a:rPr>
                        <a:t>- Сертифікат;</a:t>
                      </a:r>
                      <a:endParaRPr lang="ru-RU" sz="1800" kern="1200" dirty="0" smtClean="0">
                        <a:effectLst/>
                        <a:latin typeface="Comic Sans MS" panose="030F0702030302020204" pitchFamily="66" charset="0"/>
                      </a:endParaRPr>
                    </a:p>
                    <a:p>
                      <a:pPr marL="0" indent="1079500" fontAlgn="base"/>
                      <a:r>
                        <a:rPr lang="uk-UA" sz="1800" kern="1200" dirty="0" smtClean="0">
                          <a:effectLst/>
                          <a:latin typeface="Comic Sans MS" panose="030F0702030302020204" pitchFamily="66" charset="0"/>
                        </a:rPr>
                        <a:t>- реєстраційне повідомлення учасника зовнішнього незалежного оцінювання;</a:t>
                      </a:r>
                      <a:endParaRPr lang="ru-RU" sz="1800" kern="1200" dirty="0" smtClean="0">
                        <a:effectLst/>
                        <a:latin typeface="Comic Sans MS" panose="030F0702030302020204" pitchFamily="66" charset="0"/>
                      </a:endParaRPr>
                    </a:p>
                    <a:p>
                      <a:pPr marL="0" indent="1079500" fontAlgn="base"/>
                      <a:r>
                        <a:rPr lang="uk-UA" sz="1800" kern="1200" dirty="0" smtClean="0">
                          <a:effectLst/>
                          <a:latin typeface="Comic Sans MS" panose="030F0702030302020204" pitchFamily="66" charset="0"/>
                        </a:rPr>
                        <a:t>- інформаційний бюлетень;</a:t>
                      </a:r>
                      <a:endParaRPr lang="ru-RU" sz="1800" kern="1200" dirty="0" smtClean="0">
                        <a:solidFill>
                          <a:schemeClr val="dk1"/>
                        </a:solidFill>
                        <a:effectLst/>
                        <a:latin typeface="Comic Sans MS" panose="030F0702030302020204" pitchFamily="66" charset="0"/>
                        <a:ea typeface="+mn-ea"/>
                        <a:cs typeface="+mn-cs"/>
                      </a:endParaRPr>
                    </a:p>
                  </a:txBody>
                  <a:tcPr anchor="ctr"/>
                </a:tc>
                <a:extLst>
                  <a:ext uri="{0D108BD9-81ED-4DB2-BD59-A6C34878D82A}">
                    <a16:rowId xmlns:a16="http://schemas.microsoft.com/office/drawing/2014/main" xmlns="" val="738240269"/>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2415978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2858" y="50392"/>
            <a:ext cx="7899679" cy="646331"/>
          </a:xfrm>
          <a:prstGeom prst="rect">
            <a:avLst/>
          </a:prstGeom>
          <a:noFill/>
        </p:spPr>
        <p:txBody>
          <a:bodyPr wrap="square" rtlCol="0">
            <a:spAutoFit/>
          </a:bodyPr>
          <a:lstStyle/>
          <a:p>
            <a:pPr algn="ctr"/>
            <a:r>
              <a:rPr lang="uk-UA" sz="3600" b="1" dirty="0" smtClean="0">
                <a:solidFill>
                  <a:srgbClr val="002060"/>
                </a:solidFill>
                <a:latin typeface="Comic Sans MS" panose="030F0702030302020204" pitchFamily="66" charset="0"/>
              </a:rPr>
              <a:t>Загальний порядок реєстрації </a:t>
            </a:r>
            <a:endParaRPr lang="uk-UA" sz="36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nvPr>
        </p:nvGraphicFramePr>
        <p:xfrm>
          <a:off x="627017" y="770415"/>
          <a:ext cx="11215421" cy="5724000"/>
        </p:xfrm>
        <a:graphic>
          <a:graphicData uri="http://schemas.openxmlformats.org/drawingml/2006/table">
            <a:tbl>
              <a:tblPr firstRow="1" bandRow="1">
                <a:tableStyleId>{69CF1AB2-1976-4502-BF36-3FF5EA218861}</a:tableStyleId>
              </a:tblPr>
              <a:tblGrid>
                <a:gridCol w="11215421">
                  <a:extLst>
                    <a:ext uri="{9D8B030D-6E8A-4147-A177-3AD203B41FA5}">
                      <a16:colId xmlns:a16="http://schemas.microsoft.com/office/drawing/2014/main" xmlns="" val="3492125876"/>
                    </a:ext>
                  </a:extLst>
                </a:gridCol>
              </a:tblGrid>
              <a:tr h="2281000">
                <a:tc>
                  <a:txBody>
                    <a:bodyPr/>
                    <a:lstStyle/>
                    <a:p>
                      <a:pPr marL="0" marR="0" indent="357188" algn="just" defTabSz="914400" rtl="0" eaLnBrk="1" fontAlgn="auto" latinLnBrk="0" hangingPunct="1">
                        <a:lnSpc>
                          <a:spcPct val="100000"/>
                        </a:lnSpc>
                        <a:spcBef>
                          <a:spcPts val="0"/>
                        </a:spcBef>
                        <a:spcAft>
                          <a:spcPts val="0"/>
                        </a:spcAft>
                        <a:buClrTx/>
                        <a:buSzTx/>
                        <a:buFontTx/>
                        <a:buNone/>
                        <a:tabLst/>
                        <a:defRPr/>
                      </a:pPr>
                      <a:r>
                        <a:rPr lang="uk-UA" sz="2000" b="1" dirty="0" smtClean="0">
                          <a:latin typeface="Comic Sans MS" panose="030F0702030302020204" pitchFamily="66" charset="0"/>
                        </a:rPr>
                        <a:t>Ознайомитися з Порядком </a:t>
                      </a:r>
                      <a:r>
                        <a:rPr lang="uk-UA" sz="2000" b="0" dirty="0" smtClean="0">
                          <a:latin typeface="Comic Sans MS" panose="030F0702030302020204" pitchFamily="66" charset="0"/>
                        </a:rPr>
                        <a:t>проведення зовнішнього незалежного оцінювання та моніторингу якості освіти, затвердженим постановою Кабінету Міністрів України від 25.08.2004 № 1095 «Деякі питання запровадження зовнішнього незалежного оцінювання та моніторингу якості освіти» (в редакції постанови Кабінету Міністрів України від 08.07.2015 року № 533) та  правилами прийому до вибраних нею вищих навчальних закладів;</a:t>
                      </a:r>
                      <a:endParaRPr lang="uk-UA" sz="2000" b="0" dirty="0" smtClean="0">
                        <a:solidFill>
                          <a:schemeClr val="tx1"/>
                        </a:solidFill>
                        <a:latin typeface="Comic Sans MS" panose="030F0702030302020204" pitchFamily="66" charset="0"/>
                      </a:endParaRPr>
                    </a:p>
                  </a:txBody>
                  <a:tcPr anchor="ctr"/>
                </a:tc>
                <a:extLst>
                  <a:ext uri="{0D108BD9-81ED-4DB2-BD59-A6C34878D82A}">
                    <a16:rowId xmlns:a16="http://schemas.microsoft.com/office/drawing/2014/main" xmlns="" val="3996739355"/>
                  </a:ext>
                </a:extLst>
              </a:tr>
              <a:tr h="1081397">
                <a:tc>
                  <a:txBody>
                    <a:bodyPr/>
                    <a:lstStyle/>
                    <a:p>
                      <a:pPr marL="0" indent="357188" algn="just"/>
                      <a:r>
                        <a:rPr lang="uk-UA" sz="2000" b="0" kern="1200" noProof="0" dirty="0" smtClean="0">
                          <a:latin typeface="Comic Sans MS" panose="030F0702030302020204" pitchFamily="66" charset="0"/>
                        </a:rPr>
                        <a:t>За допомогою спеціальної програми, розміщеної на веб-сайті Українського центру, </a:t>
                      </a:r>
                      <a:r>
                        <a:rPr lang="uk-UA" sz="2000" b="1" kern="1200" noProof="0" dirty="0" smtClean="0">
                          <a:latin typeface="Comic Sans MS" panose="030F0702030302020204" pitchFamily="66" charset="0"/>
                        </a:rPr>
                        <a:t>сформувати реєстраційну картку</a:t>
                      </a:r>
                      <a:r>
                        <a:rPr lang="uk-UA" sz="2000" b="0" kern="1200" noProof="0" dirty="0" smtClean="0">
                          <a:latin typeface="Comic Sans MS" panose="030F0702030302020204" pitchFamily="66" charset="0"/>
                        </a:rPr>
                        <a:t>;</a:t>
                      </a:r>
                      <a:endParaRPr lang="uk-UA" sz="2000" b="0" kern="1200" noProof="0" dirty="0">
                        <a:solidFill>
                          <a:schemeClr val="bg2">
                            <a:lumMod val="25000"/>
                          </a:schemeClr>
                        </a:solidFill>
                        <a:latin typeface="Comic Sans MS" panose="030F0702030302020204" pitchFamily="66" charset="0"/>
                        <a:ea typeface="+mn-ea"/>
                        <a:cs typeface="+mn-cs"/>
                      </a:endParaRPr>
                    </a:p>
                  </a:txBody>
                  <a:tcPr anchor="ctr"/>
                </a:tc>
                <a:extLst>
                  <a:ext uri="{0D108BD9-81ED-4DB2-BD59-A6C34878D82A}">
                    <a16:rowId xmlns:a16="http://schemas.microsoft.com/office/drawing/2014/main" xmlns="" val="3290040123"/>
                  </a:ext>
                </a:extLst>
              </a:tr>
              <a:tr h="1239210">
                <a:tc>
                  <a:txBody>
                    <a:bodyPr/>
                    <a:lstStyle/>
                    <a:p>
                      <a:pPr marL="0" marR="0" indent="357188" algn="just" defTabSz="914400" rtl="0" eaLnBrk="1" fontAlgn="auto" latinLnBrk="0" hangingPunct="1">
                        <a:lnSpc>
                          <a:spcPct val="100000"/>
                        </a:lnSpc>
                        <a:spcBef>
                          <a:spcPts val="0"/>
                        </a:spcBef>
                        <a:spcAft>
                          <a:spcPts val="0"/>
                        </a:spcAft>
                        <a:buClrTx/>
                        <a:buSzTx/>
                        <a:buFontTx/>
                        <a:buNone/>
                        <a:tabLst/>
                        <a:defRPr/>
                      </a:pPr>
                      <a:r>
                        <a:rPr lang="uk-UA" sz="2000" b="1" kern="1200" noProof="0" dirty="0" smtClean="0">
                          <a:latin typeface="Comic Sans MS" panose="030F0702030302020204" pitchFamily="66" charset="0"/>
                        </a:rPr>
                        <a:t>Роздрукувати</a:t>
                      </a:r>
                      <a:r>
                        <a:rPr lang="uk-UA" sz="2000" b="0" kern="1200" noProof="0" dirty="0" smtClean="0">
                          <a:latin typeface="Comic Sans MS" panose="030F0702030302020204" pitchFamily="66" charset="0"/>
                        </a:rPr>
                        <a:t> бланк реєстраційної картки, контрольно-інформаційний лист та перевірити правильність даних, зазначених у бланку реєстраційної картки;</a:t>
                      </a:r>
                    </a:p>
                  </a:txBody>
                  <a:tcPr anchor="ctr"/>
                </a:tc>
                <a:extLst>
                  <a:ext uri="{0D108BD9-81ED-4DB2-BD59-A6C34878D82A}">
                    <a16:rowId xmlns:a16="http://schemas.microsoft.com/office/drawing/2014/main" xmlns="" val="1473482107"/>
                  </a:ext>
                </a:extLst>
              </a:tr>
              <a:tr h="1122393">
                <a:tc>
                  <a:txBody>
                    <a:bodyPr/>
                    <a:lstStyle/>
                    <a:p>
                      <a:pPr marL="0" marR="0" indent="357188" algn="just" defTabSz="914400" rtl="0" eaLnBrk="1" fontAlgn="auto" latinLnBrk="0" hangingPunct="1">
                        <a:lnSpc>
                          <a:spcPct val="100000"/>
                        </a:lnSpc>
                        <a:spcBef>
                          <a:spcPts val="0"/>
                        </a:spcBef>
                        <a:spcAft>
                          <a:spcPts val="0"/>
                        </a:spcAft>
                        <a:buClrTx/>
                        <a:buSzTx/>
                        <a:buFontTx/>
                        <a:buNone/>
                        <a:tabLst/>
                        <a:defRPr/>
                      </a:pPr>
                      <a:r>
                        <a:rPr lang="uk-UA" sz="2000" b="1" kern="1200" noProof="0" dirty="0" smtClean="0">
                          <a:latin typeface="Comic Sans MS" panose="030F0702030302020204" pitchFamily="66" charset="0"/>
                        </a:rPr>
                        <a:t>Оформити</a:t>
                      </a:r>
                      <a:r>
                        <a:rPr lang="uk-UA" sz="2000" b="0" kern="1200" noProof="0" dirty="0" smtClean="0">
                          <a:latin typeface="Comic Sans MS" panose="030F0702030302020204" pitchFamily="66" charset="0"/>
                        </a:rPr>
                        <a:t> реєстраційну картку:</a:t>
                      </a:r>
                    </a:p>
                    <a:p>
                      <a:pPr marL="896938" marR="0" indent="-182563" algn="just" defTabSz="914400" rtl="0" eaLnBrk="1" fontAlgn="auto" latinLnBrk="0" hangingPunct="1">
                        <a:lnSpc>
                          <a:spcPct val="100000"/>
                        </a:lnSpc>
                        <a:spcBef>
                          <a:spcPts val="0"/>
                        </a:spcBef>
                        <a:spcAft>
                          <a:spcPts val="0"/>
                        </a:spcAft>
                        <a:buClrTx/>
                        <a:buSzTx/>
                        <a:buFontTx/>
                        <a:buChar char="-"/>
                        <a:tabLst/>
                        <a:defRPr/>
                      </a:pPr>
                      <a:r>
                        <a:rPr lang="uk-UA" sz="1800" b="0" kern="1200" noProof="0" dirty="0" smtClean="0">
                          <a:effectLst/>
                          <a:latin typeface="Comic Sans MS" panose="030F0702030302020204" pitchFamily="66" charset="0"/>
                        </a:rPr>
                        <a:t>заповнити частину «Заява»;</a:t>
                      </a:r>
                    </a:p>
                    <a:p>
                      <a:pPr marL="896938" marR="0" indent="-182563" algn="just" defTabSz="914400" rtl="0" eaLnBrk="1" fontAlgn="auto" latinLnBrk="0" hangingPunct="1">
                        <a:lnSpc>
                          <a:spcPct val="100000"/>
                        </a:lnSpc>
                        <a:spcBef>
                          <a:spcPts val="0"/>
                        </a:spcBef>
                        <a:spcAft>
                          <a:spcPts val="0"/>
                        </a:spcAft>
                        <a:buClrTx/>
                        <a:buSzTx/>
                        <a:buFontTx/>
                        <a:buChar char="-"/>
                        <a:tabLst/>
                        <a:defRPr/>
                      </a:pPr>
                      <a:r>
                        <a:rPr lang="uk-UA" sz="1800" b="0" kern="1200" noProof="0" dirty="0" smtClean="0">
                          <a:effectLst/>
                          <a:latin typeface="Comic Sans MS" panose="030F0702030302020204" pitchFamily="66" charset="0"/>
                        </a:rPr>
                        <a:t>наклеїти у спеціально відведених місцях реєстраційної картки дві однакові фотокартки.</a:t>
                      </a:r>
                      <a:endParaRPr lang="uk-UA" sz="2000" b="0" kern="1200" noProof="0" dirty="0" smtClean="0">
                        <a:latin typeface="Comic Sans MS" panose="030F0702030302020204" pitchFamily="66" charset="0"/>
                      </a:endParaRPr>
                    </a:p>
                  </a:txBody>
                  <a:tcPr anchor="ctr"/>
                </a:tc>
                <a:extLst>
                  <a:ext uri="{0D108BD9-81ED-4DB2-BD59-A6C34878D82A}">
                    <a16:rowId xmlns:a16="http://schemas.microsoft.com/office/drawing/2014/main" xmlns="" val="2879972020"/>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2262672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5042" y="19614"/>
            <a:ext cx="8348421" cy="646331"/>
          </a:xfrm>
          <a:prstGeom prst="rect">
            <a:avLst/>
          </a:prstGeom>
          <a:solidFill>
            <a:schemeClr val="bg1"/>
          </a:solidFill>
        </p:spPr>
        <p:txBody>
          <a:bodyPr wrap="square" rtlCol="0">
            <a:spAutoFit/>
          </a:bodyPr>
          <a:lstStyle/>
          <a:p>
            <a:pPr algn="ctr"/>
            <a:r>
              <a:rPr lang="uk-UA" sz="3600" b="1" dirty="0" smtClean="0">
                <a:solidFill>
                  <a:srgbClr val="002060"/>
                </a:solidFill>
                <a:latin typeface="Comic Sans MS" panose="030F0702030302020204" pitchFamily="66" charset="0"/>
              </a:rPr>
              <a:t>Формування реєстраційної картки</a:t>
            </a:r>
            <a:endParaRPr lang="uk-UA" sz="36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153946320"/>
              </p:ext>
            </p:extLst>
          </p:nvPr>
        </p:nvGraphicFramePr>
        <p:xfrm>
          <a:off x="1349828" y="1357080"/>
          <a:ext cx="10206446" cy="3924000"/>
        </p:xfrm>
        <a:graphic>
          <a:graphicData uri="http://schemas.openxmlformats.org/drawingml/2006/table">
            <a:tbl>
              <a:tblPr firstRow="1" bandRow="1">
                <a:tableStyleId>{69CF1AB2-1976-4502-BF36-3FF5EA218861}</a:tableStyleId>
              </a:tblPr>
              <a:tblGrid>
                <a:gridCol w="10206446">
                  <a:extLst>
                    <a:ext uri="{9D8B030D-6E8A-4147-A177-3AD203B41FA5}">
                      <a16:colId xmlns:a16="http://schemas.microsoft.com/office/drawing/2014/main" xmlns="" val="3492125876"/>
                    </a:ext>
                  </a:extLst>
                </a:gridCol>
              </a:tblGrid>
              <a:tr h="186064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800" b="0" kern="1200" noProof="0" dirty="0" smtClean="0">
                          <a:latin typeface="Comic Sans MS" panose="030F0702030302020204" pitchFamily="66" charset="0"/>
                        </a:rPr>
                        <a:t>Сформувати реєстраційну картку особа може самостійно, скориставшись спеціальним сервісом, розміщеним на веб-сайті Українського центру</a:t>
                      </a:r>
                      <a:endParaRPr lang="uk-UA" sz="2800" b="0" kern="1200" noProof="0" dirty="0">
                        <a:solidFill>
                          <a:schemeClr val="dk1"/>
                        </a:solidFill>
                        <a:latin typeface="Comic Sans MS" panose="030F0702030302020204" pitchFamily="66" charset="0"/>
                        <a:ea typeface="+mn-ea"/>
                        <a:cs typeface="+mn-cs"/>
                      </a:endParaRPr>
                    </a:p>
                  </a:txBody>
                  <a:tcPr anchor="ctr"/>
                </a:tc>
                <a:extLst>
                  <a:ext uri="{0D108BD9-81ED-4DB2-BD59-A6C34878D82A}">
                    <a16:rowId xmlns:a16="http://schemas.microsoft.com/office/drawing/2014/main" xmlns="" val="924922452"/>
                  </a:ext>
                </a:extLst>
              </a:tr>
              <a:tr h="206335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400" kern="1200" noProof="0" dirty="0" smtClean="0">
                          <a:effectLst/>
                          <a:latin typeface="Comic Sans MS" panose="030F0702030302020204" pitchFamily="66" charset="0"/>
                        </a:rPr>
                        <a:t>У разі потреби за консультацією або технічною допомогою з питань реєстрації особа може звернутися до пункту реєстрації учасників зовнішнього незалежного оцінювання або </a:t>
                      </a:r>
                      <a:r>
                        <a:rPr lang="uk-UA" sz="2400" u="sng" kern="1200" noProof="0" dirty="0" smtClean="0">
                          <a:effectLst/>
                          <a:latin typeface="Comic Sans MS" panose="030F0702030302020204" pitchFamily="66" charset="0"/>
                        </a:rPr>
                        <a:t>закладу освіти</a:t>
                      </a:r>
                      <a:r>
                        <a:rPr lang="uk-UA" sz="2400" kern="1200" noProof="0" dirty="0" smtClean="0">
                          <a:effectLst/>
                          <a:latin typeface="Comic Sans MS" panose="030F0702030302020204" pitchFamily="66" charset="0"/>
                        </a:rPr>
                        <a:t>, </a:t>
                      </a:r>
                      <a:r>
                        <a:rPr lang="uk-UA" sz="2400" u="sng" kern="1200" noProof="0" dirty="0" smtClean="0">
                          <a:effectLst/>
                          <a:latin typeface="Comic Sans MS" panose="030F0702030302020204" pitchFamily="66" charset="0"/>
                        </a:rPr>
                        <a:t>в якому здобуде у поточному навчальному році повну загальну середню освіту</a:t>
                      </a:r>
                      <a:r>
                        <a:rPr lang="uk-UA" sz="2400" kern="1200" noProof="0" dirty="0" smtClean="0">
                          <a:effectLst/>
                          <a:latin typeface="Comic Sans MS" panose="030F0702030302020204" pitchFamily="66" charset="0"/>
                        </a:rPr>
                        <a:t>.</a:t>
                      </a:r>
                      <a:endParaRPr lang="uk-UA" sz="2800" b="0" u="sng" kern="1200" noProof="0" dirty="0">
                        <a:solidFill>
                          <a:schemeClr val="dk1"/>
                        </a:solidFill>
                        <a:latin typeface="Comic Sans MS" panose="030F0702030302020204" pitchFamily="66" charset="0"/>
                        <a:ea typeface="+mn-ea"/>
                        <a:cs typeface="+mn-cs"/>
                      </a:endParaRPr>
                    </a:p>
                  </a:txBody>
                  <a:tcPr anchor="ctr"/>
                </a:tc>
                <a:extLst>
                  <a:ext uri="{0D108BD9-81ED-4DB2-BD59-A6C34878D82A}">
                    <a16:rowId xmlns:a16="http://schemas.microsoft.com/office/drawing/2014/main" xmlns="" val="3290040123"/>
                  </a:ext>
                </a:extLst>
              </a:tr>
            </a:tbl>
          </a:graphicData>
        </a:graphic>
      </p:graphicFrame>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3380056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76335" y="-10582"/>
            <a:ext cx="12568335" cy="6868582"/>
            <a:chOff x="0" y="34161"/>
            <a:chExt cx="12568335" cy="6868582"/>
          </a:xfrm>
        </p:grpSpPr>
        <p:grpSp>
          <p:nvGrpSpPr>
            <p:cNvPr id="5" name="Группа 4"/>
            <p:cNvGrpSpPr/>
            <p:nvPr/>
          </p:nvGrpSpPr>
          <p:grpSpPr>
            <a:xfrm>
              <a:off x="0" y="34161"/>
              <a:ext cx="11243388" cy="6858000"/>
              <a:chOff x="0" y="0"/>
              <a:chExt cx="11243388" cy="6858000"/>
            </a:xfrm>
          </p:grpSpPr>
          <p:pic>
            <p:nvPicPr>
              <p:cNvPr id="7" name="Рисунок 6"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15925" b="9025"/>
              <a:stretch/>
            </p:blipFill>
            <p:spPr>
              <a:xfrm>
                <a:off x="0" y="0"/>
                <a:ext cx="9015984" cy="6847418"/>
              </a:xfrm>
              <a:prstGeom prst="rect">
                <a:avLst/>
              </a:prstGeom>
            </p:spPr>
          </p:pic>
          <p:pic>
            <p:nvPicPr>
              <p:cNvPr id="8" name="Рисунок 7"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54664" b="9025"/>
              <a:stretch/>
            </p:blipFill>
            <p:spPr>
              <a:xfrm>
                <a:off x="9015984" y="10582"/>
                <a:ext cx="2227404" cy="6847418"/>
              </a:xfrm>
              <a:prstGeom prst="rect">
                <a:avLst/>
              </a:prstGeom>
            </p:spPr>
          </p:pic>
        </p:grpSp>
        <p:pic>
          <p:nvPicPr>
            <p:cNvPr id="6" name="Рисунок 5"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47484" t="19338" r="44955" b="9025"/>
            <a:stretch/>
          </p:blipFill>
          <p:spPr>
            <a:xfrm>
              <a:off x="11243388" y="55325"/>
              <a:ext cx="1324947" cy="6847418"/>
            </a:xfrm>
            <a:prstGeom prst="rect">
              <a:avLst/>
            </a:prstGeom>
          </p:spPr>
        </p:pic>
      </p:grpSp>
      <p:pic>
        <p:nvPicPr>
          <p:cNvPr id="9" name="Picture 4" descr="Картинки по запросу снежинки фон для сайта"/>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955" y="491741"/>
            <a:ext cx="10084098" cy="6345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414732" y="1627719"/>
            <a:ext cx="9290649" cy="2724959"/>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5400" dirty="0" smtClean="0">
                <a:solidFill>
                  <a:srgbClr val="002060"/>
                </a:solidFill>
                <a:latin typeface="Comic Sans MS" panose="030F0702030302020204" pitchFamily="66" charset="0"/>
              </a:rPr>
              <a:t>ЗНО-2018</a:t>
            </a:r>
            <a:endParaRPr lang="ru-RU" sz="8000" dirty="0" smtClean="0">
              <a:solidFill>
                <a:srgbClr val="002060"/>
              </a:solidFill>
              <a:latin typeface="Comic Sans MS" panose="030F0702030302020204" pitchFamily="66" charset="0"/>
            </a:endParaRPr>
          </a:p>
          <a:p>
            <a:pPr algn="ctr"/>
            <a:r>
              <a:rPr lang="uk-UA" sz="9600" dirty="0" smtClean="0">
                <a:solidFill>
                  <a:srgbClr val="002060"/>
                </a:solidFill>
                <a:latin typeface="Comic Sans MS" panose="030F0702030302020204" pitchFamily="66" charset="0"/>
              </a:rPr>
              <a:t>питання підготовки  до проведення</a:t>
            </a:r>
          </a:p>
          <a:p>
            <a:endParaRPr lang="ru-RU" sz="8000" dirty="0">
              <a:solidFill>
                <a:srgbClr val="002060"/>
              </a:solidFill>
              <a:latin typeface="Comic Sans MS" panose="030F0702030302020204" pitchFamily="66" charset="0"/>
            </a:endParaRPr>
          </a:p>
        </p:txBody>
      </p:sp>
      <p:sp>
        <p:nvSpPr>
          <p:cNvPr id="11" name="Подзаголовок 2"/>
          <p:cNvSpPr txBox="1">
            <a:spLocks/>
          </p:cNvSpPr>
          <p:nvPr/>
        </p:nvSpPr>
        <p:spPr>
          <a:xfrm>
            <a:off x="1484755" y="4119623"/>
            <a:ext cx="9382298" cy="2263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2400" dirty="0">
              <a:latin typeface="Comic Sans MS" panose="030F0702030302020204" pitchFamily="66" charset="0"/>
            </a:endParaRPr>
          </a:p>
        </p:txBody>
      </p:sp>
      <p:sp>
        <p:nvSpPr>
          <p:cNvPr id="12" name="TextBox 11"/>
          <p:cNvSpPr txBox="1"/>
          <p:nvPr/>
        </p:nvSpPr>
        <p:spPr>
          <a:xfrm>
            <a:off x="4953490" y="4804139"/>
            <a:ext cx="6230418" cy="1015663"/>
          </a:xfrm>
          <a:prstGeom prst="rect">
            <a:avLst/>
          </a:prstGeom>
          <a:noFill/>
        </p:spPr>
        <p:txBody>
          <a:bodyPr wrap="square" rtlCol="0">
            <a:spAutoFit/>
          </a:bodyPr>
          <a:lstStyle/>
          <a:p>
            <a:pPr algn="just"/>
            <a:r>
              <a:rPr lang="uk-UA" sz="2800" b="1" dirty="0" smtClean="0">
                <a:cs typeface="Arial" panose="020B0604020202020204" pitchFamily="34" charset="0"/>
              </a:rPr>
              <a:t>Ханікова Валерія Олександрівна,</a:t>
            </a:r>
          </a:p>
          <a:p>
            <a:pPr algn="just"/>
            <a:r>
              <a:rPr lang="uk-UA" sz="1600" i="1" dirty="0" smtClean="0">
                <a:cs typeface="Arial" panose="020B0604020202020204" pitchFamily="34" charset="0"/>
              </a:rPr>
              <a:t>методист організаційно-методичного відділу Харківського РЦОЯО, куратор Сумської області</a:t>
            </a:r>
          </a:p>
        </p:txBody>
      </p:sp>
    </p:spTree>
    <p:extLst>
      <p:ext uri="{BB962C8B-B14F-4D97-AF65-F5344CB8AC3E}">
        <p14:creationId xmlns:p14="http://schemas.microsoft.com/office/powerpoint/2010/main" val="1198719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2527" y="19614"/>
            <a:ext cx="9471827" cy="646331"/>
          </a:xfrm>
          <a:prstGeom prst="rect">
            <a:avLst/>
          </a:prstGeom>
          <a:noFill/>
        </p:spPr>
        <p:txBody>
          <a:bodyPr wrap="square" rtlCol="0">
            <a:spAutoFit/>
          </a:bodyPr>
          <a:lstStyle/>
          <a:p>
            <a:pPr algn="ctr"/>
            <a:r>
              <a:rPr lang="uk-UA" sz="3600" b="1" dirty="0" smtClean="0">
                <a:solidFill>
                  <a:srgbClr val="002060"/>
                </a:solidFill>
                <a:latin typeface="Comic Sans MS" panose="030F0702030302020204" pitchFamily="66" charset="0"/>
              </a:rPr>
              <a:t>Документи, необхідні для реєстрації</a:t>
            </a:r>
            <a:endParaRPr lang="uk-UA" sz="36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275393910"/>
              </p:ext>
            </p:extLst>
          </p:nvPr>
        </p:nvGraphicFramePr>
        <p:xfrm>
          <a:off x="687977" y="665945"/>
          <a:ext cx="11103428" cy="6083197"/>
        </p:xfrm>
        <a:graphic>
          <a:graphicData uri="http://schemas.openxmlformats.org/drawingml/2006/table">
            <a:tbl>
              <a:tblPr firstRow="1" bandRow="1">
                <a:tableStyleId>{93296810-A885-4BE3-A3E7-6D5BEEA58F35}</a:tableStyleId>
              </a:tblPr>
              <a:tblGrid>
                <a:gridCol w="11103428">
                  <a:extLst>
                    <a:ext uri="{9D8B030D-6E8A-4147-A177-3AD203B41FA5}">
                      <a16:colId xmlns:a16="http://schemas.microsoft.com/office/drawing/2014/main" xmlns="" val="3492125876"/>
                    </a:ext>
                  </a:extLst>
                </a:gridCol>
              </a:tblGrid>
              <a:tr h="182495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b="1" i="1" dirty="0" smtClean="0">
                          <a:solidFill>
                            <a:schemeClr val="tx1"/>
                          </a:solidFill>
                          <a:latin typeface="Comic Sans MS" panose="030F0702030302020204" pitchFamily="66" charset="0"/>
                        </a:rPr>
                        <a:t>Для</a:t>
                      </a:r>
                      <a:r>
                        <a:rPr lang="uk-UA" sz="2000" b="1" i="1" baseline="0" dirty="0" smtClean="0">
                          <a:solidFill>
                            <a:schemeClr val="tx1"/>
                          </a:solidFill>
                          <a:latin typeface="Comic Sans MS" panose="030F0702030302020204" pitchFamily="66" charset="0"/>
                        </a:rPr>
                        <a:t> 11-класників:</a:t>
                      </a:r>
                    </a:p>
                    <a:p>
                      <a:pPr marL="0" marR="0" indent="0" algn="just" defTabSz="914400" rtl="0" eaLnBrk="1" fontAlgn="auto" latinLnBrk="0" hangingPunct="1">
                        <a:lnSpc>
                          <a:spcPct val="100000"/>
                        </a:lnSpc>
                        <a:spcBef>
                          <a:spcPts val="0"/>
                        </a:spcBef>
                        <a:spcAft>
                          <a:spcPts val="0"/>
                        </a:spcAft>
                        <a:buClrTx/>
                        <a:buSzTx/>
                        <a:buFontTx/>
                        <a:buNone/>
                        <a:tabLst/>
                        <a:defRPr/>
                      </a:pPr>
                      <a:endParaRPr lang="uk-UA" sz="1000" b="0" dirty="0" smtClean="0">
                        <a:solidFill>
                          <a:schemeClr val="tx1"/>
                        </a:solidFill>
                        <a:latin typeface="Comic Sans MS" panose="030F0702030302020204" pitchFamily="66" charset="0"/>
                      </a:endParaRP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dirty="0" smtClean="0">
                          <a:solidFill>
                            <a:schemeClr val="tx1"/>
                          </a:solidFill>
                          <a:latin typeface="Comic Sans MS" panose="030F0702030302020204" pitchFamily="66" charset="0"/>
                        </a:rPr>
                        <a:t>Копія паспорта громадянина України;</a:t>
                      </a: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noProof="0" dirty="0" smtClean="0">
                          <a:solidFill>
                            <a:schemeClr val="tx1"/>
                          </a:solidFill>
                          <a:latin typeface="Comic Sans MS" panose="030F0702030302020204" pitchFamily="66" charset="0"/>
                          <a:ea typeface="+mn-ea"/>
                          <a:cs typeface="+mn-cs"/>
                        </a:rPr>
                        <a:t>Дві однакові фотокартки для документів розміром 3 х 4 см із зображенням, що відповідає досягнутому віку (фотокартки мають бути виготовлені на білому або кольоровому фотопапері).</a:t>
                      </a:r>
                    </a:p>
                  </a:txBody>
                  <a:tcPr>
                    <a:solidFill>
                      <a:schemeClr val="tx2">
                        <a:lumMod val="20000"/>
                        <a:lumOff val="80000"/>
                      </a:schemeClr>
                    </a:solidFill>
                  </a:tcPr>
                </a:tc>
                <a:extLst>
                  <a:ext uri="{0D108BD9-81ED-4DB2-BD59-A6C34878D82A}">
                    <a16:rowId xmlns:a16="http://schemas.microsoft.com/office/drawing/2014/main" xmlns="" val="3996739355"/>
                  </a:ext>
                </a:extLst>
              </a:tr>
              <a:tr h="2129119">
                <a:tc>
                  <a:txBody>
                    <a:bodyPr/>
                    <a:lstStyle/>
                    <a:p>
                      <a:pPr algn="just"/>
                      <a:r>
                        <a:rPr lang="uk-UA" sz="1800" b="1" i="1" kern="1200" baseline="0" dirty="0" smtClean="0">
                          <a:solidFill>
                            <a:srgbClr val="00B050"/>
                          </a:solidFill>
                          <a:latin typeface="Comic Sans MS" panose="030F0702030302020204" pitchFamily="66" charset="0"/>
                          <a:ea typeface="+mn-ea"/>
                          <a:cs typeface="+mn-cs"/>
                        </a:rPr>
                        <a:t>Для учнів (слухачів, студентів) закладів професійно-технічної та вищої освіти, які складають ДПА у формі ЗНО: </a:t>
                      </a:r>
                    </a:p>
                    <a:p>
                      <a:pPr algn="just"/>
                      <a:endParaRPr lang="ru-RU" sz="1200" b="0" kern="1200" baseline="0" dirty="0" smtClean="0">
                        <a:solidFill>
                          <a:srgbClr val="00B050"/>
                        </a:solidFill>
                        <a:latin typeface="Comic Sans MS" panose="030F0702030302020204" pitchFamily="66" charset="0"/>
                        <a:ea typeface="+mn-ea"/>
                        <a:cs typeface="+mn-cs"/>
                      </a:endParaRP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baseline="0" dirty="0" smtClean="0">
                          <a:solidFill>
                            <a:srgbClr val="00B050"/>
                          </a:solidFill>
                          <a:latin typeface="Comic Sans MS" panose="030F0702030302020204" pitchFamily="66" charset="0"/>
                          <a:ea typeface="+mn-ea"/>
                          <a:cs typeface="+mn-cs"/>
                        </a:rPr>
                        <a:t>Копія паспорта громадянина України;</a:t>
                      </a: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baseline="0" noProof="0" dirty="0" smtClean="0">
                          <a:solidFill>
                            <a:srgbClr val="00B050"/>
                          </a:solidFill>
                          <a:latin typeface="Comic Sans MS" panose="030F0702030302020204" pitchFamily="66" charset="0"/>
                          <a:ea typeface="+mn-ea"/>
                          <a:cs typeface="+mn-cs"/>
                        </a:rPr>
                        <a:t>Дві однакові фотокартки для документів розміром 3 х 4 см із зображенням, що відповідає досягнутому віку (фотокартки мають бути виготовлені на білому або кольоровому фотопапері).</a:t>
                      </a:r>
                    </a:p>
                  </a:txBody>
                  <a:tcPr>
                    <a:solidFill>
                      <a:schemeClr val="tx2">
                        <a:lumMod val="20000"/>
                        <a:lumOff val="80000"/>
                      </a:schemeClr>
                    </a:solidFill>
                  </a:tcPr>
                </a:tc>
                <a:extLst>
                  <a:ext uri="{0D108BD9-81ED-4DB2-BD59-A6C34878D82A}">
                    <a16:rowId xmlns:a16="http://schemas.microsoft.com/office/drawing/2014/main" xmlns="" val="3290040123"/>
                  </a:ext>
                </a:extLst>
              </a:tr>
              <a:tr h="212911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rgbClr val="00B050"/>
                          </a:solidFill>
                          <a:latin typeface="Comic Sans MS" panose="030F0702030302020204" pitchFamily="66" charset="0"/>
                          <a:ea typeface="+mn-ea"/>
                          <a:cs typeface="+mn-cs"/>
                        </a:rPr>
                        <a:t>Для </a:t>
                      </a:r>
                      <a:r>
                        <a:rPr lang="uk-UA" sz="1800" b="1" i="1" kern="1200" noProof="0" dirty="0" smtClean="0">
                          <a:solidFill>
                            <a:srgbClr val="00B050"/>
                          </a:solidFill>
                          <a:latin typeface="Comic Sans MS" panose="030F0702030302020204" pitchFamily="66" charset="0"/>
                          <a:ea typeface="+mn-ea"/>
                          <a:cs typeface="+mn-cs"/>
                        </a:rPr>
                        <a:t>випускників закладів</a:t>
                      </a:r>
                      <a:r>
                        <a:rPr lang="uk-UA" sz="1800" b="1" i="1" kern="1200" baseline="0" noProof="0" dirty="0" smtClean="0">
                          <a:solidFill>
                            <a:srgbClr val="00B050"/>
                          </a:solidFill>
                          <a:latin typeface="Comic Sans MS" panose="030F0702030302020204" pitchFamily="66" charset="0"/>
                          <a:ea typeface="+mn-ea"/>
                          <a:cs typeface="+mn-cs"/>
                        </a:rPr>
                        <a:t> </a:t>
                      </a:r>
                      <a:r>
                        <a:rPr lang="uk-UA" sz="1800" b="1" i="1" kern="1200" dirty="0" smtClean="0">
                          <a:solidFill>
                            <a:srgbClr val="00B050"/>
                          </a:solidFill>
                          <a:latin typeface="Comic Sans MS" panose="030F0702030302020204" pitchFamily="66" charset="0"/>
                          <a:ea typeface="+mn-ea"/>
                          <a:cs typeface="+mn-cs"/>
                        </a:rPr>
                        <a:t>професійно-технічної та вищої освіти і випускників минулих років: </a:t>
                      </a:r>
                    </a:p>
                    <a:p>
                      <a:pPr marL="0" marR="0" indent="0" algn="just" defTabSz="914400" rtl="0" eaLnBrk="1" fontAlgn="auto" latinLnBrk="0" hangingPunct="1">
                        <a:lnSpc>
                          <a:spcPct val="100000"/>
                        </a:lnSpc>
                        <a:spcBef>
                          <a:spcPts val="0"/>
                        </a:spcBef>
                        <a:spcAft>
                          <a:spcPts val="0"/>
                        </a:spcAft>
                        <a:buClrTx/>
                        <a:buSzTx/>
                        <a:buFontTx/>
                        <a:buNone/>
                        <a:tabLst/>
                        <a:defRPr/>
                      </a:pPr>
                      <a:endParaRPr lang="uk-UA" sz="1200" b="0" kern="1200" dirty="0" smtClean="0">
                        <a:solidFill>
                          <a:srgbClr val="00B050"/>
                        </a:solidFill>
                        <a:latin typeface="Comic Sans MS" panose="030F0702030302020204" pitchFamily="66" charset="0"/>
                        <a:ea typeface="+mn-ea"/>
                        <a:cs typeface="+mn-cs"/>
                      </a:endParaRP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dirty="0" smtClean="0">
                          <a:solidFill>
                            <a:srgbClr val="00B050"/>
                          </a:solidFill>
                          <a:latin typeface="Comic Sans MS" panose="030F0702030302020204" pitchFamily="66" charset="0"/>
                          <a:ea typeface="+mn-ea"/>
                          <a:cs typeface="+mn-cs"/>
                        </a:rPr>
                        <a:t>Копія паспорта громадянина України;</a:t>
                      </a: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noProof="0" dirty="0" smtClean="0">
                          <a:solidFill>
                            <a:srgbClr val="00B050"/>
                          </a:solidFill>
                          <a:latin typeface="Comic Sans MS" panose="030F0702030302020204" pitchFamily="66" charset="0"/>
                          <a:ea typeface="+mn-ea"/>
                          <a:cs typeface="+mn-cs"/>
                        </a:rPr>
                        <a:t>Дві однакові фотокартки для документів розміром 3 х 4 см із зображенням, що відповідає досягнутому віку (фотокартки мають бути виготовлені на білому або кольоровому фотопапері);</a:t>
                      </a:r>
                    </a:p>
                    <a:p>
                      <a:pPr marL="714375" marR="0" indent="-1746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1800" b="0" kern="1200" dirty="0" smtClean="0">
                          <a:solidFill>
                            <a:srgbClr val="00B050"/>
                          </a:solidFill>
                          <a:latin typeface="Comic Sans MS" panose="030F0702030302020204" pitchFamily="66" charset="0"/>
                          <a:ea typeface="+mn-ea"/>
                          <a:cs typeface="+mn-cs"/>
                        </a:rPr>
                        <a:t>Атестат про повну загальну середню освіту.</a:t>
                      </a:r>
                      <a:endParaRPr lang="ru-RU" sz="1800" b="0" kern="1200" dirty="0" smtClean="0">
                        <a:solidFill>
                          <a:srgbClr val="00B050"/>
                        </a:solidFill>
                        <a:latin typeface="Comic Sans MS" panose="030F0702030302020204" pitchFamily="66" charset="0"/>
                        <a:ea typeface="+mn-ea"/>
                        <a:cs typeface="+mn-cs"/>
                      </a:endParaRPr>
                    </a:p>
                  </a:txBody>
                  <a:tcPr>
                    <a:solidFill>
                      <a:schemeClr val="tx2">
                        <a:lumMod val="20000"/>
                        <a:lumOff val="80000"/>
                      </a:schemeClr>
                    </a:solidFill>
                  </a:tcPr>
                </a:tc>
                <a:extLst>
                  <a:ext uri="{0D108BD9-81ED-4DB2-BD59-A6C34878D82A}">
                    <a16:rowId xmlns:a16="http://schemas.microsoft.com/office/drawing/2014/main" xmlns="" val="1473482107"/>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1742785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5" name="TextBox 4"/>
          <p:cNvSpPr txBox="1"/>
          <p:nvPr/>
        </p:nvSpPr>
        <p:spPr>
          <a:xfrm>
            <a:off x="1811548" y="19614"/>
            <a:ext cx="9956374" cy="954107"/>
          </a:xfrm>
          <a:prstGeom prst="rect">
            <a:avLst/>
          </a:prstGeom>
          <a:solidFill>
            <a:schemeClr val="bg1"/>
          </a:solidFill>
        </p:spPr>
        <p:txBody>
          <a:bodyPr wrap="square" rtlCol="0">
            <a:spAutoFit/>
          </a:bodyPr>
          <a:lstStyle/>
          <a:p>
            <a:pPr algn="ctr"/>
            <a:r>
              <a:rPr lang="uk-UA" sz="2800" b="1" dirty="0" smtClean="0">
                <a:solidFill>
                  <a:srgbClr val="002060"/>
                </a:solidFill>
                <a:latin typeface="Comic Sans MS" panose="030F0702030302020204" pitchFamily="66" charset="0"/>
              </a:rPr>
              <a:t>Формування документів для учнів (студентів, слухачів) закладів професійно-технічної, вищої освіти І-ІІ </a:t>
            </a:r>
            <a:r>
              <a:rPr lang="uk-UA" sz="2800" b="1" dirty="0" err="1" smtClean="0">
                <a:solidFill>
                  <a:srgbClr val="002060"/>
                </a:solidFill>
                <a:latin typeface="Comic Sans MS" panose="030F0702030302020204" pitchFamily="66" charset="0"/>
              </a:rPr>
              <a:t>р.а</a:t>
            </a:r>
            <a:r>
              <a:rPr lang="uk-UA" sz="2800" b="1" dirty="0" smtClean="0">
                <a:solidFill>
                  <a:srgbClr val="002060"/>
                </a:solidFill>
                <a:latin typeface="Comic Sans MS" panose="030F0702030302020204" pitchFamily="66" charset="0"/>
              </a:rPr>
              <a:t>.</a:t>
            </a:r>
            <a:endParaRPr lang="uk-UA" sz="2800" b="1" dirty="0">
              <a:solidFill>
                <a:srgbClr val="002060"/>
              </a:solidFill>
              <a:latin typeface="Comic Sans MS" panose="030F0702030302020204" pitchFamily="66" charset="0"/>
            </a:endParaRPr>
          </a:p>
        </p:txBody>
      </p:sp>
      <p:grpSp>
        <p:nvGrpSpPr>
          <p:cNvPr id="6" name="Группа 5"/>
          <p:cNvGrpSpPr/>
          <p:nvPr/>
        </p:nvGrpSpPr>
        <p:grpSpPr>
          <a:xfrm>
            <a:off x="6400800" y="1022126"/>
            <a:ext cx="4530360" cy="2953168"/>
            <a:chOff x="7164263" y="1240913"/>
            <a:chExt cx="4347797" cy="2898531"/>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263" y="1240913"/>
              <a:ext cx="4347797" cy="2898531"/>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5351" t="29190" r="28358" b="14242"/>
            <a:stretch/>
          </p:blipFill>
          <p:spPr>
            <a:xfrm>
              <a:off x="10269141" y="1581882"/>
              <a:ext cx="816798" cy="1025001"/>
            </a:xfrm>
            <a:prstGeom prst="rect">
              <a:avLst/>
            </a:prstGeom>
          </p:spPr>
        </p:pic>
        <p:sp>
          <p:nvSpPr>
            <p:cNvPr id="9" name="Прямоугольник 8"/>
            <p:cNvSpPr/>
            <p:nvPr/>
          </p:nvSpPr>
          <p:spPr>
            <a:xfrm>
              <a:off x="10187964" y="2560027"/>
              <a:ext cx="979153"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Іванова</a:t>
              </a:r>
              <a:endParaRPr lang="uk-UA" sz="1200" i="1" dirty="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0187964" y="2730511"/>
              <a:ext cx="979153"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Ганна</a:t>
              </a:r>
              <a:endParaRPr lang="uk-UA" sz="1200" i="1"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0236319" y="2900995"/>
              <a:ext cx="979153"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Сергіївна</a:t>
              </a:r>
              <a:endParaRPr lang="uk-UA" sz="1200" i="1" dirty="0">
                <a:solidFill>
                  <a:schemeClr val="tx1"/>
                </a:solidFill>
                <a:latin typeface="Times New Roman" panose="02020603050405020304" pitchFamily="18" charset="0"/>
                <a:cs typeface="Times New Roman" panose="02020603050405020304" pitchFamily="18" charset="0"/>
              </a:endParaRPr>
            </a:p>
          </p:txBody>
        </p:sp>
      </p:grpSp>
      <p:grpSp>
        <p:nvGrpSpPr>
          <p:cNvPr id="12" name="Группа 11"/>
          <p:cNvGrpSpPr/>
          <p:nvPr/>
        </p:nvGrpSpPr>
        <p:grpSpPr>
          <a:xfrm>
            <a:off x="6789735" y="4148991"/>
            <a:ext cx="4062956" cy="2602523"/>
            <a:chOff x="7875743" y="3544998"/>
            <a:chExt cx="4062956" cy="2602523"/>
          </a:xfrm>
        </p:grpSpPr>
        <p:grpSp>
          <p:nvGrpSpPr>
            <p:cNvPr id="13" name="Группа 12"/>
            <p:cNvGrpSpPr/>
            <p:nvPr/>
          </p:nvGrpSpPr>
          <p:grpSpPr>
            <a:xfrm>
              <a:off x="7875743" y="3544998"/>
              <a:ext cx="4062956" cy="2602523"/>
              <a:chOff x="7323083" y="3715483"/>
              <a:chExt cx="4062956" cy="2602523"/>
            </a:xfrm>
          </p:grpSpPr>
          <p:pic>
            <p:nvPicPr>
              <p:cNvPr id="18" name="Рисунок 17"/>
              <p:cNvPicPr>
                <a:picLocks noChangeAspect="1"/>
              </p:cNvPicPr>
              <p:nvPr/>
            </p:nvPicPr>
            <p:blipFill rotWithShape="1">
              <a:blip r:embed="rId5">
                <a:extLst>
                  <a:ext uri="{28A0092B-C50C-407E-A947-70E740481C1C}">
                    <a14:useLocalDpi xmlns:a14="http://schemas.microsoft.com/office/drawing/2010/main" val="0"/>
                  </a:ext>
                </a:extLst>
              </a:blip>
              <a:srcRect l="4393" r="3449"/>
              <a:stretch/>
            </p:blipFill>
            <p:spPr>
              <a:xfrm>
                <a:off x="7323083" y="3715483"/>
                <a:ext cx="4062956" cy="2602523"/>
              </a:xfrm>
              <a:prstGeom prst="rect">
                <a:avLst/>
              </a:prstGeom>
            </p:spPr>
          </p:pic>
          <p:pic>
            <p:nvPicPr>
              <p:cNvPr id="19" name="Рисунок 18"/>
              <p:cNvPicPr>
                <a:picLocks noChangeAspect="1"/>
              </p:cNvPicPr>
              <p:nvPr/>
            </p:nvPicPr>
            <p:blipFill rotWithShape="1">
              <a:blip r:embed="rId4" cstate="print">
                <a:extLst>
                  <a:ext uri="{28A0092B-C50C-407E-A947-70E740481C1C}">
                    <a14:useLocalDpi xmlns:a14="http://schemas.microsoft.com/office/drawing/2010/main" val="0"/>
                  </a:ext>
                </a:extLst>
              </a:blip>
              <a:srcRect l="15351" t="29190" r="28358" b="14242"/>
              <a:stretch/>
            </p:blipFill>
            <p:spPr>
              <a:xfrm>
                <a:off x="7586634" y="4377849"/>
                <a:ext cx="1108957" cy="1391632"/>
              </a:xfrm>
              <a:prstGeom prst="rect">
                <a:avLst/>
              </a:prstGeom>
            </p:spPr>
          </p:pic>
        </p:grpSp>
        <p:sp>
          <p:nvSpPr>
            <p:cNvPr id="14" name="Прямоугольник 13"/>
            <p:cNvSpPr/>
            <p:nvPr/>
          </p:nvSpPr>
          <p:spPr>
            <a:xfrm>
              <a:off x="9248251" y="4109939"/>
              <a:ext cx="979153"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Іванова</a:t>
              </a:r>
              <a:endParaRPr lang="uk-UA" sz="1200" i="1" dirty="0">
                <a:solidFill>
                  <a:schemeClr val="tx1"/>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9248250" y="4499932"/>
              <a:ext cx="979153"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Ганна</a:t>
              </a:r>
              <a:endParaRPr lang="uk-UA" sz="1200" i="1" dirty="0">
                <a:solidFill>
                  <a:schemeClr val="tx1"/>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9344748" y="4803581"/>
              <a:ext cx="979153"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Сергіївна</a:t>
              </a:r>
              <a:endParaRPr lang="uk-UA" sz="1200" i="1" dirty="0">
                <a:solidFill>
                  <a:schemeClr val="tx1"/>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9344748" y="5724032"/>
              <a:ext cx="1385870" cy="26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i="1" dirty="0" smtClean="0">
                  <a:solidFill>
                    <a:schemeClr val="tx1"/>
                  </a:solidFill>
                  <a:latin typeface="Times New Roman" panose="02020603050405020304" pitchFamily="18" charset="0"/>
                  <a:cs typeface="Times New Roman" panose="02020603050405020304" pitchFamily="18" charset="0"/>
                </a:rPr>
                <a:t>№ 1234567989</a:t>
              </a:r>
              <a:endParaRPr lang="uk-UA" sz="1200" i="1" dirty="0">
                <a:solidFill>
                  <a:schemeClr val="tx1"/>
                </a:solidFill>
                <a:latin typeface="Times New Roman" panose="02020603050405020304" pitchFamily="18" charset="0"/>
                <a:cs typeface="Times New Roman" panose="02020603050405020304" pitchFamily="18" charset="0"/>
              </a:endParaRPr>
            </a:p>
          </p:txBody>
        </p:sp>
      </p:grpSp>
      <p:pic>
        <p:nvPicPr>
          <p:cNvPr id="22" name="Рисунок 21"/>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3698" t="11511" r="42364" b="4470"/>
          <a:stretch/>
        </p:blipFill>
        <p:spPr>
          <a:xfrm>
            <a:off x="1799925" y="973720"/>
            <a:ext cx="4131570" cy="5753393"/>
          </a:xfrm>
          <a:prstGeom prst="rect">
            <a:avLst/>
          </a:prstGeom>
          <a:ln>
            <a:solidFill>
              <a:schemeClr val="accent1"/>
            </a:solidFill>
          </a:ln>
        </p:spPr>
      </p:pic>
    </p:spTree>
    <p:extLst>
      <p:ext uri="{BB962C8B-B14F-4D97-AF65-F5344CB8AC3E}">
        <p14:creationId xmlns:p14="http://schemas.microsoft.com/office/powerpoint/2010/main" val="2198541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24694" y="1577289"/>
            <a:ext cx="10406111" cy="46628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algn="just" eaLnBrk="0" fontAlgn="base" hangingPunct="0">
              <a:spcBef>
                <a:spcPct val="0"/>
              </a:spcBef>
              <a:spcAft>
                <a:spcPct val="0"/>
              </a:spcAft>
            </a:pPr>
            <a:r>
              <a:rPr lang="uk-UA" sz="2400" b="1" dirty="0">
                <a:latin typeface="Comic Sans MS" panose="030F0702030302020204" pitchFamily="66" charset="0"/>
              </a:rPr>
              <a:t>ПОРЯДОК </a:t>
            </a:r>
            <a:r>
              <a:rPr lang="uk-UA" sz="2400" b="1" dirty="0" smtClean="0">
                <a:latin typeface="Comic Sans MS" panose="030F0702030302020204" pitchFamily="66" charset="0"/>
              </a:rPr>
              <a:t>проведення </a:t>
            </a:r>
            <a:r>
              <a:rPr lang="uk-UA" sz="2400" b="1" dirty="0">
                <a:latin typeface="Comic Sans MS" panose="030F0702030302020204" pitchFamily="66" charset="0"/>
              </a:rPr>
              <a:t>зовнішнього незалежного оцінювання результатів навчання, здобутих на основі повної загальної середньої </a:t>
            </a:r>
            <a:r>
              <a:rPr lang="uk-UA" sz="2400" b="1" dirty="0" smtClean="0">
                <a:latin typeface="Comic Sans MS" panose="030F0702030302020204" pitchFamily="66" charset="0"/>
              </a:rPr>
              <a:t>освіти р. </a:t>
            </a:r>
            <a:r>
              <a:rPr lang="uk-UA" sz="2400" b="1" dirty="0">
                <a:latin typeface="Comic Sans MS" panose="030F0702030302020204" pitchFamily="66" charset="0"/>
              </a:rPr>
              <a:t>ІV. Порядок реєстрації осіб, які виявили бажання пройти зовнішнє </a:t>
            </a:r>
            <a:r>
              <a:rPr lang="uk-UA" sz="2400" b="1" dirty="0" smtClean="0">
                <a:latin typeface="Comic Sans MS" panose="030F0702030302020204" pitchFamily="66" charset="0"/>
              </a:rPr>
              <a:t>оцінювання (Наказ МОНУ </a:t>
            </a:r>
            <a:r>
              <a:rPr lang="uk-UA" sz="2400" b="1" dirty="0">
                <a:latin typeface="Comic Sans MS" panose="030F0702030302020204" pitchFamily="66" charset="0"/>
              </a:rPr>
              <a:t>10.01.2017  № </a:t>
            </a:r>
            <a:r>
              <a:rPr lang="uk-UA" sz="2400" b="1" dirty="0" smtClean="0">
                <a:latin typeface="Comic Sans MS" panose="030F0702030302020204" pitchFamily="66" charset="0"/>
              </a:rPr>
              <a:t>25 </a:t>
            </a:r>
            <a:r>
              <a:rPr lang="uk-UA" sz="2400" i="1" dirty="0">
                <a:latin typeface="Comic Sans MS" panose="030F0702030302020204" pitchFamily="66" charset="0"/>
              </a:rPr>
              <a:t>в редакції Наказу Міністерства освіти і науки </a:t>
            </a:r>
            <a:r>
              <a:rPr lang="uk-UA" sz="2400" i="1" dirty="0" smtClean="0">
                <a:latin typeface="Comic Sans MS" panose="030F0702030302020204" pitchFamily="66" charset="0"/>
              </a:rPr>
              <a:t>   № 1487 від 15.11.2017</a:t>
            </a:r>
            <a:r>
              <a:rPr lang="uk-UA" sz="2400" b="1" dirty="0" smtClean="0">
                <a:latin typeface="Comic Sans MS" panose="030F0702030302020204" pitchFamily="66" charset="0"/>
              </a:rPr>
              <a:t>)</a:t>
            </a:r>
            <a:endParaRPr lang="ru-RU" sz="2400" dirty="0">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altLang="ru-RU" b="0"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altLang="ru-RU" b="0"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ru-RU" sz="2400" b="0"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13. Особи, які виявили бажання пройти зовнішнє оцінювання, але через поважні причини </a:t>
            </a:r>
            <a:r>
              <a:rPr kumimoji="0" lang="uk-UA" altLang="ru-RU" sz="2400" b="1"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не можуть зареєструватися в установленому порядку</a:t>
            </a:r>
            <a:r>
              <a:rPr kumimoji="0" lang="uk-UA" altLang="ru-RU" sz="2400" b="0"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повинні в межах часу, відведеного для реєстрації, особисто </a:t>
            </a:r>
            <a:r>
              <a:rPr kumimoji="0" lang="uk-UA" altLang="ru-RU" sz="2400" b="1"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звернутися до відповідного регіонального центру</a:t>
            </a:r>
            <a:r>
              <a:rPr kumimoji="0" lang="uk-UA" altLang="ru-RU" sz="2400" b="0" i="0" u="none" strike="noStrike" cap="none" normalizeH="0" baseline="0" dirty="0" smtClean="0">
                <a:ln>
                  <a:noFill/>
                </a:ln>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за місцем проживання (перебування).</a:t>
            </a:r>
            <a:r>
              <a:rPr kumimoji="0" lang="ru-RU" altLang="ru-RU" sz="1100" b="0" i="0" u="none" strike="noStrike" cap="none" normalizeH="0" baseline="0" dirty="0" smtClean="0">
                <a:ln>
                  <a:noFill/>
                </a:ln>
                <a:solidFill>
                  <a:schemeClr val="tx1"/>
                </a:solidFill>
                <a:effectLst/>
                <a:latin typeface="Comic Sans MS" panose="030F0702030302020204" pitchFamily="66" charset="0"/>
              </a:rPr>
              <a:t> </a:t>
            </a:r>
            <a:endParaRPr kumimoji="0" lang="ru-RU" altLang="ru-RU" sz="3200" b="0" i="0" u="none" strike="noStrike" cap="none" normalizeH="0" baseline="0" dirty="0" smtClean="0">
              <a:ln>
                <a:noFill/>
              </a:ln>
              <a:solidFill>
                <a:schemeClr val="tx1"/>
              </a:solidFill>
              <a:effectLst/>
              <a:latin typeface="Comic Sans MS" panose="030F0702030302020204" pitchFamily="66"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4" name="Заголовок 4"/>
          <p:cNvSpPr txBox="1">
            <a:spLocks/>
          </p:cNvSpPr>
          <p:nvPr/>
        </p:nvSpPr>
        <p:spPr>
          <a:xfrm>
            <a:off x="2251737" y="342780"/>
            <a:ext cx="8764438" cy="749224"/>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dirty="0" smtClean="0">
                <a:solidFill>
                  <a:srgbClr val="002060"/>
                </a:solidFill>
                <a:latin typeface="Comic Sans MS" panose="030F0702030302020204" pitchFamily="66" charset="0"/>
              </a:rPr>
              <a:t>У разі виникнення нестандартних ситуацій під час реєстрації</a:t>
            </a:r>
            <a:endParaRPr lang="ru-RU"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208934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2127" y="-8269"/>
            <a:ext cx="6957753" cy="646331"/>
          </a:xfrm>
          <a:prstGeom prst="rect">
            <a:avLst/>
          </a:prstGeom>
          <a:noFill/>
        </p:spPr>
        <p:txBody>
          <a:bodyPr wrap="square" rtlCol="0">
            <a:spAutoFit/>
          </a:bodyPr>
          <a:lstStyle/>
          <a:p>
            <a:pPr algn="ctr"/>
            <a:r>
              <a:rPr lang="uk-UA" sz="3600" b="1" dirty="0" smtClean="0">
                <a:solidFill>
                  <a:srgbClr val="002060"/>
                </a:solidFill>
                <a:latin typeface="Comic Sans MS" panose="030F0702030302020204" pitchFamily="66" charset="0"/>
              </a:rPr>
              <a:t>У разі відсутності паспорта </a:t>
            </a:r>
            <a:endParaRPr lang="uk-UA" sz="36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76723387"/>
              </p:ext>
            </p:extLst>
          </p:nvPr>
        </p:nvGraphicFramePr>
        <p:xfrm>
          <a:off x="443976" y="638062"/>
          <a:ext cx="11547727" cy="6012000"/>
        </p:xfrm>
        <a:graphic>
          <a:graphicData uri="http://schemas.openxmlformats.org/drawingml/2006/table">
            <a:tbl>
              <a:tblPr firstRow="1" bandRow="1">
                <a:tableStyleId>{69CF1AB2-1976-4502-BF36-3FF5EA218861}</a:tableStyleId>
              </a:tblPr>
              <a:tblGrid>
                <a:gridCol w="11547727">
                  <a:extLst>
                    <a:ext uri="{9D8B030D-6E8A-4147-A177-3AD203B41FA5}">
                      <a16:colId xmlns:a16="http://schemas.microsoft.com/office/drawing/2014/main" xmlns="" val="3492125876"/>
                    </a:ext>
                  </a:extLst>
                </a:gridCol>
              </a:tblGrid>
              <a:tr h="321330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800" b="0" dirty="0" smtClean="0">
                          <a:latin typeface="Comic Sans MS" panose="030F0702030302020204" pitchFamily="66" charset="0"/>
                        </a:rPr>
                        <a:t> - </a:t>
                      </a:r>
                      <a:r>
                        <a:rPr lang="uk-UA" sz="1800" b="1" kern="1200" noProof="0" dirty="0" smtClean="0">
                          <a:latin typeface="Comic Sans MS" panose="030F0702030302020204" pitchFamily="66" charset="0"/>
                        </a:rPr>
                        <a:t>копію свідоцтва про народження </a:t>
                      </a:r>
                      <a:r>
                        <a:rPr lang="uk-UA" sz="1800" b="0" kern="1200" noProof="0" dirty="0" smtClean="0">
                          <a:latin typeface="Comic Sans MS" panose="030F0702030302020204" pitchFamily="66" charset="0"/>
                        </a:rPr>
                        <a:t>(для осіб</a:t>
                      </a:r>
                      <a:r>
                        <a:rPr lang="uk-UA" sz="1800" b="0" kern="1200" dirty="0" smtClean="0">
                          <a:latin typeface="Comic Sans MS" panose="030F0702030302020204" pitchFamily="66" charset="0"/>
                        </a:rPr>
                        <a:t>, які не мали можливості отримати паспорт громадянина України у зв’язку з тим, що проживають на тимчасово окупованій території (Автономна Республіка Крим, м. Севастополь) або в  населених пунктах, зазначених у Переліку населених пунктів, на території яких органи державної влади тимчасово не здійснюють свої повноваження, та Переліку населених пунктів, що розташовані на лінії зіткнення, наведених у додатках 1 і 2 до розпорядження Кабінету Міністрів України від 07 листопада 2014 року № 1085-р «Про затвердження переліку населених пунктів, на території яких органи державної влади тимчасово не здійснюють свої повноваження, та переліку населених пунктів, що розташовані на лінії зіткнення» (у редакції розпорядження Кабінету Міністрів України від 02 грудня 2015 року № 1276-р), або переселилися з них, або переселилися з них (далі – особи з неконтрольованої території));</a:t>
                      </a:r>
                    </a:p>
                  </a:txBody>
                  <a:tcPr anchor="ctr"/>
                </a:tc>
                <a:extLst>
                  <a:ext uri="{0D108BD9-81ED-4DB2-BD59-A6C34878D82A}">
                    <a16:rowId xmlns:a16="http://schemas.microsoft.com/office/drawing/2014/main" xmlns="" val="2879972020"/>
                  </a:ext>
                </a:extLst>
              </a:tr>
              <a:tr h="72558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800" b="0" dirty="0" smtClean="0">
                          <a:latin typeface="Comic Sans MS" panose="030F0702030302020204" pitchFamily="66" charset="0"/>
                        </a:rPr>
                        <a:t> -</a:t>
                      </a:r>
                      <a:r>
                        <a:rPr lang="ru-RU" sz="1800" b="0" baseline="0" dirty="0" smtClean="0">
                          <a:latin typeface="Comic Sans MS" panose="030F0702030302020204" pitchFamily="66" charset="0"/>
                        </a:rPr>
                        <a:t> </a:t>
                      </a:r>
                      <a:r>
                        <a:rPr lang="uk-UA" sz="1800" b="1" noProof="0" dirty="0" smtClean="0">
                          <a:latin typeface="Comic Sans MS" panose="030F0702030302020204" pitchFamily="66" charset="0"/>
                        </a:rPr>
                        <a:t>копію паспортного або іншого документа, що посвідчує особу </a:t>
                      </a:r>
                      <a:r>
                        <a:rPr lang="uk-UA" sz="1800" b="0" noProof="0" dirty="0" smtClean="0">
                          <a:latin typeface="Comic Sans MS" panose="030F0702030302020204" pitchFamily="66" charset="0"/>
                        </a:rPr>
                        <a:t>(для іноземців та осіб без громадянства);</a:t>
                      </a:r>
                    </a:p>
                  </a:txBody>
                  <a:tcPr anchor="ctr"/>
                </a:tc>
                <a:extLst>
                  <a:ext uri="{0D108BD9-81ED-4DB2-BD59-A6C34878D82A}">
                    <a16:rowId xmlns:a16="http://schemas.microsoft.com/office/drawing/2014/main" xmlns="" val="2171662414"/>
                  </a:ext>
                </a:extLst>
              </a:tr>
              <a:tr h="72558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800" b="0" dirty="0" smtClean="0">
                          <a:latin typeface="Comic Sans MS" panose="030F0702030302020204" pitchFamily="66" charset="0"/>
                        </a:rPr>
                        <a:t> - </a:t>
                      </a:r>
                      <a:r>
                        <a:rPr lang="uk-UA" sz="1800" b="1" noProof="0" dirty="0" smtClean="0">
                          <a:latin typeface="Comic Sans MS" panose="030F0702030302020204" pitchFamily="66" charset="0"/>
                        </a:rPr>
                        <a:t>копію довідки про звернення за захистом в Україні </a:t>
                      </a:r>
                      <a:r>
                        <a:rPr lang="uk-UA" sz="1800" b="0" noProof="0" dirty="0" smtClean="0">
                          <a:latin typeface="Comic Sans MS" panose="030F0702030302020204" pitchFamily="66" charset="0"/>
                        </a:rPr>
                        <a:t>(для особи, яка звернулася за захистом в Україні);</a:t>
                      </a:r>
                    </a:p>
                  </a:txBody>
                  <a:tcPr anchor="ctr"/>
                </a:tc>
                <a:extLst>
                  <a:ext uri="{0D108BD9-81ED-4DB2-BD59-A6C34878D82A}">
                    <a16:rowId xmlns:a16="http://schemas.microsoft.com/office/drawing/2014/main" xmlns="" val="1489750235"/>
                  </a:ext>
                </a:extLst>
              </a:tr>
              <a:tr h="134751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800" b="0" dirty="0" smtClean="0">
                          <a:latin typeface="Comic Sans MS" panose="030F0702030302020204" pitchFamily="66" charset="0"/>
                        </a:rPr>
                        <a:t> - </a:t>
                      </a:r>
                      <a:r>
                        <a:rPr lang="uk-UA" sz="1800" b="1" noProof="0" dirty="0" smtClean="0">
                          <a:latin typeface="Comic Sans MS" panose="030F0702030302020204" pitchFamily="66" charset="0"/>
                        </a:rPr>
                        <a:t>довідку з навчального закладу за формою з фотокарткою </a:t>
                      </a:r>
                      <a:r>
                        <a:rPr lang="uk-UA" sz="1800" b="0" noProof="0" dirty="0" smtClean="0">
                          <a:latin typeface="Comic Sans MS" panose="030F0702030302020204" pitchFamily="66" charset="0"/>
                        </a:rPr>
                        <a:t>(для осіб із неконтрольованої території, які є учнями (слухачами, студентами) загальноосвітніх, професійно-технічних, вищих навчальних закладів, розташованих на території, де органи державної влади здійснюють у повному обсязі свої повноваження, та втратили документ, що посвідчує особу, і не мають можливості його відновити). </a:t>
                      </a:r>
                    </a:p>
                  </a:txBody>
                  <a:tcPr anchor="ctr"/>
                </a:tc>
                <a:extLst>
                  <a:ext uri="{0D108BD9-81ED-4DB2-BD59-A6C34878D82A}">
                    <a16:rowId xmlns:a16="http://schemas.microsoft.com/office/drawing/2014/main" xmlns="" val="2266999158"/>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615583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7509" y="50392"/>
            <a:ext cx="10075817" cy="584775"/>
          </a:xfrm>
          <a:prstGeom prst="rect">
            <a:avLst/>
          </a:prstGeom>
          <a:noFill/>
        </p:spPr>
        <p:txBody>
          <a:bodyPr wrap="square" rtlCol="0">
            <a:spAutoFit/>
          </a:bodyPr>
          <a:lstStyle/>
          <a:p>
            <a:pPr algn="ctr"/>
            <a:r>
              <a:rPr lang="uk-UA" sz="3200" b="1" dirty="0" smtClean="0">
                <a:solidFill>
                  <a:srgbClr val="002060"/>
                </a:solidFill>
                <a:latin typeface="Comic Sans MS" panose="030F0702030302020204" pitchFamily="66" charset="0"/>
              </a:rPr>
              <a:t>Перелік документів для окремих категорій осіб </a:t>
            </a:r>
            <a:endParaRPr lang="uk-UA" sz="32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705810868"/>
              </p:ext>
            </p:extLst>
          </p:nvPr>
        </p:nvGraphicFramePr>
        <p:xfrm>
          <a:off x="452846" y="774504"/>
          <a:ext cx="11460480" cy="5544000"/>
        </p:xfrm>
        <a:graphic>
          <a:graphicData uri="http://schemas.openxmlformats.org/drawingml/2006/table">
            <a:tbl>
              <a:tblPr firstRow="1" bandRow="1">
                <a:tableStyleId>{69CF1AB2-1976-4502-BF36-3FF5EA218861}</a:tableStyleId>
              </a:tblPr>
              <a:tblGrid>
                <a:gridCol w="11460480">
                  <a:extLst>
                    <a:ext uri="{9D8B030D-6E8A-4147-A177-3AD203B41FA5}">
                      <a16:colId xmlns:a16="http://schemas.microsoft.com/office/drawing/2014/main" xmlns="" val="3492125876"/>
                    </a:ext>
                  </a:extLst>
                </a:gridCol>
              </a:tblGrid>
              <a:tr h="266257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000" b="0" kern="1200" dirty="0" smtClean="0">
                          <a:latin typeface="Comic Sans MS" panose="030F0702030302020204" pitchFamily="66" charset="0"/>
                        </a:rPr>
                        <a:t>- </a:t>
                      </a:r>
                      <a:r>
                        <a:rPr lang="uk-UA" sz="2000" b="1" kern="1200" noProof="0" dirty="0" smtClean="0">
                          <a:latin typeface="Comic Sans MS" panose="030F0702030302020204" pitchFamily="66" charset="0"/>
                        </a:rPr>
                        <a:t>копію документа про повну загальну середню освіту </a:t>
                      </a:r>
                      <a:r>
                        <a:rPr lang="uk-UA" sz="2000" b="0" kern="1200" noProof="0" dirty="0" smtClean="0">
                          <a:latin typeface="Comic Sans MS" panose="030F0702030302020204" pitchFamily="66" charset="0"/>
                        </a:rPr>
                        <a:t>(для осіб, які здобули повну загальну середню освіту (далі - випускники минулих років)) </a:t>
                      </a:r>
                      <a:r>
                        <a:rPr lang="uk-UA" sz="2000" b="1" kern="1200" noProof="0" dirty="0" smtClean="0">
                          <a:latin typeface="Comic Sans MS" panose="030F0702030302020204" pitchFamily="66" charset="0"/>
                        </a:rPr>
                        <a:t>або довідку з місця навчання</a:t>
                      </a:r>
                      <a:r>
                        <a:rPr lang="uk-UA" sz="2000" b="0" kern="1200" noProof="0" dirty="0" smtClean="0">
                          <a:latin typeface="Comic Sans MS" panose="030F0702030302020204" pitchFamily="66" charset="0"/>
                        </a:rPr>
                        <a:t>, яка підтверджує, що особа здобуде повну загальну середню освіту в поточному навчальному році (для учнів (слухачів, студентів) закладів освіти, які здобудуть повну загальну середню освіту в поточному навчальному році та </a:t>
                      </a:r>
                      <a:r>
                        <a:rPr lang="uk-UA" sz="2000" b="1" kern="1200" noProof="0" dirty="0" smtClean="0">
                          <a:latin typeface="Comic Sans MS" panose="030F0702030302020204" pitchFamily="66" charset="0"/>
                        </a:rPr>
                        <a:t>не проходять державну підсумкову атестацію </a:t>
                      </a:r>
                      <a:r>
                        <a:rPr lang="uk-UA" sz="2000" b="0" kern="1200" noProof="0" dirty="0" smtClean="0">
                          <a:latin typeface="Comic Sans MS" panose="030F0702030302020204" pitchFamily="66" charset="0"/>
                        </a:rPr>
                        <a:t>у формі зовнішнього оцінювання у випадках, передбачених законодавством, а також для випускників поточного навчального року закордонних закладів освіти);</a:t>
                      </a:r>
                      <a:endParaRPr lang="uk-UA" sz="2000" b="0" kern="1200" noProof="0" dirty="0">
                        <a:solidFill>
                          <a:schemeClr val="dk1"/>
                        </a:solidFill>
                        <a:latin typeface="Comic Sans MS" panose="030F0702030302020204" pitchFamily="66" charset="0"/>
                        <a:ea typeface="+mn-ea"/>
                        <a:cs typeface="+mn-cs"/>
                      </a:endParaRPr>
                    </a:p>
                  </a:txBody>
                  <a:tcPr anchor="ctr"/>
                </a:tc>
                <a:extLst>
                  <a:ext uri="{0D108BD9-81ED-4DB2-BD59-A6C34878D82A}">
                    <a16:rowId xmlns:a16="http://schemas.microsoft.com/office/drawing/2014/main" xmlns="" val="3266000860"/>
                  </a:ext>
                </a:extLst>
              </a:tr>
              <a:tr h="8388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000" b="0" kern="1200" dirty="0" smtClean="0">
                          <a:latin typeface="Comic Sans MS" panose="030F0702030302020204" pitchFamily="66" charset="0"/>
                        </a:rPr>
                        <a:t> - </a:t>
                      </a:r>
                      <a:r>
                        <a:rPr lang="uk-UA" sz="2000" b="1" kern="1200" dirty="0" smtClean="0">
                          <a:effectLst/>
                          <a:latin typeface="Comic Sans MS" panose="030F0702030302020204" pitchFamily="66" charset="0"/>
                        </a:rPr>
                        <a:t>копію свідоцтва про зміну </a:t>
                      </a:r>
                      <a:r>
                        <a:rPr lang="uk-UA" sz="2000" b="0" kern="1200" dirty="0" smtClean="0">
                          <a:effectLst/>
                          <a:latin typeface="Comic Sans MS" panose="030F0702030302020204" pitchFamily="66" charset="0"/>
                        </a:rPr>
                        <a:t>імені, та/або свідоцтва про шлюб, та/або свідоцтва про розірвання шлюбу (для осіб, у документах яких є розбіжності в персональних даних);</a:t>
                      </a:r>
                      <a:endParaRPr lang="ru-RU" sz="2000" b="0" kern="1200" dirty="0" smtClean="0">
                        <a:solidFill>
                          <a:schemeClr val="dk1"/>
                        </a:solidFill>
                        <a:effectLst/>
                        <a:latin typeface="Comic Sans MS" panose="030F0702030302020204" pitchFamily="66" charset="0"/>
                        <a:ea typeface="+mn-ea"/>
                        <a:cs typeface="+mn-cs"/>
                      </a:endParaRPr>
                    </a:p>
                  </a:txBody>
                  <a:tcPr anchor="ctr"/>
                </a:tc>
                <a:extLst>
                  <a:ext uri="{0D108BD9-81ED-4DB2-BD59-A6C34878D82A}">
                    <a16:rowId xmlns:a16="http://schemas.microsoft.com/office/drawing/2014/main" xmlns="" val="2171662414"/>
                  </a:ext>
                </a:extLst>
              </a:tr>
              <a:tr h="8388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000" b="0" dirty="0" smtClean="0">
                          <a:latin typeface="Comic Sans MS" panose="030F0702030302020204" pitchFamily="66" charset="0"/>
                        </a:rPr>
                        <a:t> - </a:t>
                      </a:r>
                      <a:r>
                        <a:rPr lang="uk-UA" sz="2000" b="1" kern="1200" dirty="0" smtClean="0">
                          <a:effectLst/>
                          <a:latin typeface="Comic Sans MS" panose="030F0702030302020204" pitchFamily="66" charset="0"/>
                        </a:rPr>
                        <a:t>копію нотаріально засвідченого перекладу </a:t>
                      </a:r>
                      <a:r>
                        <a:rPr lang="uk-UA" sz="2000" b="0" kern="1200" dirty="0" smtClean="0">
                          <a:effectLst/>
                          <a:latin typeface="Comic Sans MS" panose="030F0702030302020204" pitchFamily="66" charset="0"/>
                        </a:rPr>
                        <a:t>українською мовою документів, наданих для реєстрації (для осіб, які подають документи, оформлені іноземною мовою); </a:t>
                      </a:r>
                      <a:endParaRPr lang="ru-RU" sz="2000" b="0" dirty="0">
                        <a:latin typeface="Comic Sans MS" panose="030F0702030302020204" pitchFamily="66" charset="0"/>
                      </a:endParaRPr>
                    </a:p>
                  </a:txBody>
                  <a:tcPr anchor="ctr"/>
                </a:tc>
                <a:extLst>
                  <a:ext uri="{0D108BD9-81ED-4DB2-BD59-A6C34878D82A}">
                    <a16:rowId xmlns:a16="http://schemas.microsoft.com/office/drawing/2014/main" xmlns="" val="1489750235"/>
                  </a:ext>
                </a:extLst>
              </a:tr>
              <a:tr h="120363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000" b="0" dirty="0" smtClean="0">
                          <a:latin typeface="Comic Sans MS" panose="030F0702030302020204" pitchFamily="66" charset="0"/>
                        </a:rPr>
                        <a:t> - </a:t>
                      </a:r>
                      <a:r>
                        <a:rPr lang="uk-UA" sz="2000" b="1" kern="1200" dirty="0" smtClean="0">
                          <a:effectLst/>
                          <a:latin typeface="Comic Sans MS" panose="030F0702030302020204" pitchFamily="66" charset="0"/>
                        </a:rPr>
                        <a:t>заяву щодо надання можливості пройти </a:t>
                      </a:r>
                      <a:r>
                        <a:rPr lang="uk-UA" sz="2000" b="0" kern="1200" dirty="0" smtClean="0">
                          <a:effectLst/>
                          <a:latin typeface="Comic Sans MS" panose="030F0702030302020204" pitchFamily="66" charset="0"/>
                        </a:rPr>
                        <a:t>зовнішнє оцінювання з певного(</a:t>
                      </a:r>
                      <a:r>
                        <a:rPr lang="uk-UA" sz="2000" b="0" kern="1200" dirty="0" err="1" smtClean="0">
                          <a:effectLst/>
                          <a:latin typeface="Comic Sans MS" panose="030F0702030302020204" pitchFamily="66" charset="0"/>
                        </a:rPr>
                        <a:t>их</a:t>
                      </a:r>
                      <a:r>
                        <a:rPr lang="uk-UA" sz="2000" b="0" kern="1200" dirty="0" smtClean="0">
                          <a:effectLst/>
                          <a:latin typeface="Comic Sans MS" panose="030F0702030302020204" pitchFamily="66" charset="0"/>
                        </a:rPr>
                        <a:t>) предмета(</a:t>
                      </a:r>
                      <a:r>
                        <a:rPr lang="uk-UA" sz="2000" b="0" kern="1200" dirty="0" err="1" smtClean="0">
                          <a:effectLst/>
                          <a:latin typeface="Comic Sans MS" panose="030F0702030302020204" pitchFamily="66" charset="0"/>
                        </a:rPr>
                        <a:t>ів</a:t>
                      </a:r>
                      <a:r>
                        <a:rPr lang="uk-UA" sz="2000" b="0" kern="1200" dirty="0" smtClean="0">
                          <a:effectLst/>
                          <a:latin typeface="Comic Sans MS" panose="030F0702030302020204" pitchFamily="66" charset="0"/>
                        </a:rPr>
                        <a:t>) </a:t>
                      </a:r>
                      <a:r>
                        <a:rPr lang="uk-UA" sz="2000" b="1" kern="1200" dirty="0" smtClean="0">
                          <a:effectLst/>
                          <a:latin typeface="Comic Sans MS" panose="030F0702030302020204" pitchFamily="66" charset="0"/>
                        </a:rPr>
                        <a:t>під час додаткової сесії</a:t>
                      </a:r>
                      <a:r>
                        <a:rPr lang="uk-UA" sz="2000" b="0" kern="1200" dirty="0" smtClean="0">
                          <a:effectLst/>
                          <a:latin typeface="Comic Sans MS" panose="030F0702030302020204" pitchFamily="66" charset="0"/>
                        </a:rPr>
                        <a:t>, у якій має бути вказана причина, що унеможливлює участь в основній сесії, та документ, що підтверджує цю причину;</a:t>
                      </a:r>
                    </a:p>
                  </a:txBody>
                  <a:tcPr anchor="ctr"/>
                </a:tc>
                <a:extLst>
                  <a:ext uri="{0D108BD9-81ED-4DB2-BD59-A6C34878D82A}">
                    <a16:rowId xmlns:a16="http://schemas.microsoft.com/office/drawing/2014/main" xmlns="" val="2266999158"/>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1127894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307" y="81170"/>
            <a:ext cx="9257211" cy="523220"/>
          </a:xfrm>
          <a:prstGeom prst="rect">
            <a:avLst/>
          </a:prstGeom>
          <a:noFill/>
        </p:spPr>
        <p:txBody>
          <a:bodyPr wrap="square" rtlCol="0">
            <a:spAutoFit/>
          </a:bodyPr>
          <a:lstStyle/>
          <a:p>
            <a:pPr algn="just"/>
            <a:r>
              <a:rPr lang="uk-UA" sz="2800" b="1" dirty="0" smtClean="0">
                <a:solidFill>
                  <a:srgbClr val="002060"/>
                </a:solidFill>
                <a:latin typeface="Comic Sans MS" panose="030F0702030302020204" pitchFamily="66" charset="0"/>
              </a:rPr>
              <a:t>Перелік документів для окремих категорій осіб </a:t>
            </a:r>
            <a:endParaRPr lang="uk-UA" sz="28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4115810167"/>
              </p:ext>
            </p:extLst>
          </p:nvPr>
        </p:nvGraphicFramePr>
        <p:xfrm>
          <a:off x="478971" y="631383"/>
          <a:ext cx="11277601" cy="1645920"/>
        </p:xfrm>
        <a:graphic>
          <a:graphicData uri="http://schemas.openxmlformats.org/drawingml/2006/table">
            <a:tbl>
              <a:tblPr firstRow="1" bandRow="1">
                <a:tableStyleId>{69CF1AB2-1976-4502-BF36-3FF5EA218861}</a:tableStyleId>
              </a:tblPr>
              <a:tblGrid>
                <a:gridCol w="11277601">
                  <a:extLst>
                    <a:ext uri="{9D8B030D-6E8A-4147-A177-3AD203B41FA5}">
                      <a16:colId xmlns:a16="http://schemas.microsoft.com/office/drawing/2014/main" xmlns="" val="3492125876"/>
                    </a:ext>
                  </a:extLst>
                </a:gridCol>
              </a:tblGrid>
              <a:tr h="144455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700" b="0" kern="1200" dirty="0" smtClean="0">
                          <a:latin typeface="Comic Sans MS" panose="030F0702030302020204" pitchFamily="66" charset="0"/>
                        </a:rPr>
                        <a:t> - </a:t>
                      </a:r>
                      <a:r>
                        <a:rPr lang="uk-UA" sz="1700" b="1" kern="1200" noProof="0" dirty="0" smtClean="0">
                          <a:latin typeface="Comic Sans MS" panose="030F0702030302020204" pitchFamily="66" charset="0"/>
                        </a:rPr>
                        <a:t>медичний висновок </a:t>
                      </a:r>
                      <a:r>
                        <a:rPr lang="uk-UA" sz="1700" b="0" kern="1200" noProof="0" dirty="0" smtClean="0">
                          <a:latin typeface="Comic Sans MS" panose="030F0702030302020204" pitchFamily="66" charset="0"/>
                        </a:rPr>
                        <a:t>про створення особливих (спеціальних) умов для проходження зовнішнього незалежного оцінювання за формою первинної облікової документації № 086-3/о «Медичний висновок про створення особливих (спеціальних) умов для проходження зовнішнього незалежного оцінювання», затвердженою наказом Міністерства освіти і науки України, Міністерства охорони здоров’я України від 29 серпня 2016 року № 1027/900, зареєстрованим у Міністерстві юстиції України 27 грудня 2016 року за № 1707/29837 (далі </a:t>
                      </a:r>
                      <a:r>
                        <a:rPr lang="ru-RU" sz="1700" b="0" kern="1200" dirty="0" smtClean="0">
                          <a:latin typeface="Comic Sans MS" panose="030F0702030302020204" pitchFamily="66" charset="0"/>
                        </a:rPr>
                        <a:t>- </a:t>
                      </a:r>
                      <a:r>
                        <a:rPr lang="uk-UA" sz="1700" b="0" kern="1200" noProof="0" dirty="0" smtClean="0">
                          <a:latin typeface="Comic Sans MS" panose="030F0702030302020204" pitchFamily="66" charset="0"/>
                        </a:rPr>
                        <a:t>медичний висновок) (для осіб з особливими освітніми потребами</a:t>
                      </a:r>
                      <a:r>
                        <a:rPr lang="ru-RU" sz="1700" b="0" kern="1200" dirty="0" smtClean="0">
                          <a:latin typeface="Comic Sans MS" panose="030F0702030302020204" pitchFamily="66" charset="0"/>
                        </a:rPr>
                        <a:t>)</a:t>
                      </a:r>
                      <a:r>
                        <a:rPr lang="uk-UA" sz="1700" b="0" kern="1200" baseline="0" dirty="0" smtClean="0">
                          <a:latin typeface="Comic Sans MS" panose="030F0702030302020204" pitchFamily="66" charset="0"/>
                        </a:rPr>
                        <a:t>;</a:t>
                      </a:r>
                      <a:endParaRPr lang="ru-RU" sz="1700" b="0" kern="1200" dirty="0">
                        <a:solidFill>
                          <a:schemeClr val="dk1"/>
                        </a:solidFill>
                        <a:latin typeface="Comic Sans MS" panose="030F0702030302020204" pitchFamily="66" charset="0"/>
                        <a:ea typeface="+mn-ea"/>
                        <a:cs typeface="+mn-cs"/>
                      </a:endParaRPr>
                    </a:p>
                  </a:txBody>
                  <a:tcPr/>
                </a:tc>
                <a:extLst>
                  <a:ext uri="{0D108BD9-81ED-4DB2-BD59-A6C34878D82A}">
                    <a16:rowId xmlns:a16="http://schemas.microsoft.com/office/drawing/2014/main" xmlns="" val="2879972020"/>
                  </a:ext>
                </a:extLst>
              </a:tr>
            </a:tbl>
          </a:graphicData>
        </a:graphic>
      </p:graphicFrame>
      <p:grpSp>
        <p:nvGrpSpPr>
          <p:cNvPr id="11" name="Группа 10"/>
          <p:cNvGrpSpPr/>
          <p:nvPr/>
        </p:nvGrpSpPr>
        <p:grpSpPr>
          <a:xfrm>
            <a:off x="2142307" y="2782276"/>
            <a:ext cx="8543110" cy="3975575"/>
            <a:chOff x="314680" y="1510644"/>
            <a:chExt cx="5626338" cy="3134577"/>
          </a:xfrm>
        </p:grpSpPr>
        <p:pic>
          <p:nvPicPr>
            <p:cNvPr id="12" name="Рисунок 11"/>
            <p:cNvPicPr>
              <a:picLocks noChangeAspect="1"/>
            </p:cNvPicPr>
            <p:nvPr/>
          </p:nvPicPr>
          <p:blipFill>
            <a:blip r:embed="rId2"/>
            <a:stretch>
              <a:fillRect/>
            </a:stretch>
          </p:blipFill>
          <p:spPr>
            <a:xfrm>
              <a:off x="314680" y="3649825"/>
              <a:ext cx="5626338" cy="995396"/>
            </a:xfrm>
            <a:prstGeom prst="rect">
              <a:avLst/>
            </a:prstGeom>
            <a:ln>
              <a:solidFill>
                <a:schemeClr val="accent1"/>
              </a:solidFill>
            </a:ln>
          </p:spPr>
        </p:pic>
        <p:pic>
          <p:nvPicPr>
            <p:cNvPr id="14" name="Рисунок 13"/>
            <p:cNvPicPr>
              <a:picLocks noChangeAspect="1"/>
            </p:cNvPicPr>
            <p:nvPr/>
          </p:nvPicPr>
          <p:blipFill>
            <a:blip r:embed="rId3"/>
            <a:stretch>
              <a:fillRect/>
            </a:stretch>
          </p:blipFill>
          <p:spPr>
            <a:xfrm>
              <a:off x="314680" y="1510644"/>
              <a:ext cx="3861394" cy="1129248"/>
            </a:xfrm>
            <a:prstGeom prst="rect">
              <a:avLst/>
            </a:prstGeom>
            <a:ln>
              <a:solidFill>
                <a:schemeClr val="accent1"/>
              </a:solidFill>
            </a:ln>
          </p:spPr>
        </p:pic>
        <p:pic>
          <p:nvPicPr>
            <p:cNvPr id="15" name="Рисунок 14"/>
            <p:cNvPicPr>
              <a:picLocks noChangeAspect="1"/>
            </p:cNvPicPr>
            <p:nvPr/>
          </p:nvPicPr>
          <p:blipFill>
            <a:blip r:embed="rId4"/>
            <a:stretch>
              <a:fillRect/>
            </a:stretch>
          </p:blipFill>
          <p:spPr>
            <a:xfrm>
              <a:off x="314680" y="2827003"/>
              <a:ext cx="4945705" cy="1119924"/>
            </a:xfrm>
            <a:prstGeom prst="rect">
              <a:avLst/>
            </a:prstGeom>
            <a:ln>
              <a:solidFill>
                <a:schemeClr val="accent1"/>
              </a:solidFill>
            </a:ln>
          </p:spPr>
        </p:pic>
      </p:grpSp>
      <p:sp>
        <p:nvSpPr>
          <p:cNvPr id="5" name="Прямоугольник 4"/>
          <p:cNvSpPr/>
          <p:nvPr/>
        </p:nvSpPr>
        <p:spPr>
          <a:xfrm>
            <a:off x="566057" y="2315848"/>
            <a:ext cx="11347269" cy="400110"/>
          </a:xfrm>
          <a:prstGeom prst="rect">
            <a:avLst/>
          </a:prstGeom>
        </p:spPr>
        <p:txBody>
          <a:bodyPr wrap="square">
            <a:spAutoFit/>
          </a:bodyPr>
          <a:lstStyle/>
          <a:p>
            <a:pPr algn="ctr">
              <a:buClr>
                <a:schemeClr val="accent4"/>
              </a:buClr>
            </a:pPr>
            <a:r>
              <a:rPr lang="uk-UA" sz="2000" dirty="0">
                <a:solidFill>
                  <a:srgbClr val="002060"/>
                </a:solidFill>
                <a:latin typeface="Comic Sans MS" panose="030F0702030302020204" pitchFamily="66" charset="0"/>
              </a:rPr>
              <a:t>ЗНО для осіб, які мають певні захворювання та/або патологічні стани, інвалідність</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683047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6155" y="830997"/>
            <a:ext cx="6944953" cy="4763848"/>
          </a:xfrm>
          <a:prstGeom prst="rect">
            <a:avLst/>
          </a:prstGeom>
          <a:ln>
            <a:solidFill>
              <a:srgbClr val="0070C0"/>
            </a:solidFill>
          </a:ln>
        </p:spPr>
      </p:pic>
      <p:pic>
        <p:nvPicPr>
          <p:cNvPr id="12" name="Рисунок 1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233350" y="830997"/>
            <a:ext cx="4775768" cy="5628584"/>
          </a:xfrm>
          <a:prstGeom prst="rect">
            <a:avLst/>
          </a:prstGeom>
          <a:ln>
            <a:solidFill>
              <a:srgbClr val="0070C0"/>
            </a:solidFill>
          </a:ln>
        </p:spPr>
      </p:pic>
      <p:cxnSp>
        <p:nvCxnSpPr>
          <p:cNvPr id="13" name="Прямая со стрелкой 12"/>
          <p:cNvCxnSpPr/>
          <p:nvPr/>
        </p:nvCxnSpPr>
        <p:spPr>
          <a:xfrm flipV="1">
            <a:off x="6757851" y="4441372"/>
            <a:ext cx="2194560" cy="96665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6592544" y="4415247"/>
            <a:ext cx="896191" cy="26124"/>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81681" y="0"/>
            <a:ext cx="10157769" cy="830997"/>
          </a:xfrm>
          <a:prstGeom prst="rect">
            <a:avLst/>
          </a:prstGeom>
          <a:noFill/>
        </p:spPr>
        <p:txBody>
          <a:bodyPr wrap="square" rtlCol="0">
            <a:spAutoFit/>
          </a:bodyPr>
          <a:lstStyle/>
          <a:p>
            <a:pPr algn="ctr">
              <a:buClr>
                <a:schemeClr val="accent4"/>
              </a:buClr>
            </a:pPr>
            <a:r>
              <a:rPr lang="uk-UA" sz="2400" b="1" dirty="0" smtClean="0">
                <a:solidFill>
                  <a:srgbClr val="002060"/>
                </a:solidFill>
                <a:latin typeface="Comic Sans MS" panose="030F0702030302020204" pitchFamily="66" charset="0"/>
              </a:rPr>
              <a:t>ЗНО для осіб, які мають певні захворювання та/або </a:t>
            </a:r>
          </a:p>
          <a:p>
            <a:pPr algn="ctr">
              <a:buClr>
                <a:schemeClr val="accent4"/>
              </a:buClr>
            </a:pPr>
            <a:r>
              <a:rPr lang="uk-UA" sz="2400" b="1" dirty="0" smtClean="0">
                <a:solidFill>
                  <a:srgbClr val="002060"/>
                </a:solidFill>
                <a:latin typeface="Comic Sans MS" panose="030F0702030302020204" pitchFamily="66" charset="0"/>
              </a:rPr>
              <a:t>патологічні стани, інвалідність</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5" name="Прямоугольник 14"/>
          <p:cNvSpPr/>
          <p:nvPr/>
        </p:nvSpPr>
        <p:spPr>
          <a:xfrm>
            <a:off x="10519954" y="1297577"/>
            <a:ext cx="884699" cy="191589"/>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27601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4364" y="342780"/>
            <a:ext cx="10087334" cy="1077218"/>
          </a:xfrm>
          <a:prstGeom prst="rect">
            <a:avLst/>
          </a:prstGeom>
          <a:noFill/>
        </p:spPr>
        <p:txBody>
          <a:bodyPr wrap="square" rtlCol="0">
            <a:spAutoFit/>
          </a:bodyPr>
          <a:lstStyle/>
          <a:p>
            <a:pPr algn="ctr"/>
            <a:r>
              <a:rPr lang="uk-UA" sz="3200" b="1" dirty="0" smtClean="0">
                <a:solidFill>
                  <a:srgbClr val="002060"/>
                </a:solidFill>
                <a:latin typeface="Comic Sans MS" panose="030F0702030302020204" pitchFamily="66" charset="0"/>
              </a:rPr>
              <a:t>Після формування комплекту реєстраційних документів</a:t>
            </a:r>
            <a:endParaRPr lang="uk-UA" sz="32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592924332"/>
              </p:ext>
            </p:extLst>
          </p:nvPr>
        </p:nvGraphicFramePr>
        <p:xfrm>
          <a:off x="397019" y="2034347"/>
          <a:ext cx="11402328" cy="3693275"/>
        </p:xfrm>
        <a:graphic>
          <a:graphicData uri="http://schemas.openxmlformats.org/drawingml/2006/table">
            <a:tbl>
              <a:tblPr firstRow="1" bandRow="1">
                <a:tableStyleId>{69CF1AB2-1976-4502-BF36-3FF5EA218861}</a:tableStyleId>
              </a:tblPr>
              <a:tblGrid>
                <a:gridCol w="11402328">
                  <a:extLst>
                    <a:ext uri="{9D8B030D-6E8A-4147-A177-3AD203B41FA5}">
                      <a16:colId xmlns:a16="http://schemas.microsoft.com/office/drawing/2014/main" xmlns="" val="3492125876"/>
                    </a:ext>
                  </a:extLst>
                </a:gridCol>
              </a:tblGrid>
              <a:tr h="172352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b="1" noProof="0" dirty="0" smtClean="0">
                          <a:latin typeface="Comic Sans MS" panose="030F0702030302020204" pitchFamily="66" charset="0"/>
                        </a:rPr>
                        <a:t>Випускники системи загальної середньої освіти </a:t>
                      </a:r>
                      <a:r>
                        <a:rPr lang="uk-UA" sz="2000" b="0" noProof="0" dirty="0" smtClean="0">
                          <a:latin typeface="Comic Sans MS" panose="030F0702030302020204" pitchFamily="66" charset="0"/>
                        </a:rPr>
                        <a:t>поточного</a:t>
                      </a:r>
                      <a:r>
                        <a:rPr lang="uk-UA" sz="2000" b="0" baseline="0" noProof="0" dirty="0" smtClean="0">
                          <a:latin typeface="Comic Sans MS" panose="030F0702030302020204" pitchFamily="66" charset="0"/>
                        </a:rPr>
                        <a:t> навчального року передають </a:t>
                      </a:r>
                      <a:r>
                        <a:rPr lang="uk-UA" sz="2000" b="1" baseline="0" noProof="0" dirty="0" smtClean="0">
                          <a:latin typeface="Comic Sans MS" panose="030F0702030302020204" pitchFamily="66" charset="0"/>
                        </a:rPr>
                        <a:t>до закладу, у якому навчаються</a:t>
                      </a:r>
                      <a:r>
                        <a:rPr lang="uk-UA" sz="2000" b="0" baseline="0" noProof="0" dirty="0" smtClean="0">
                          <a:latin typeface="Comic Sans MS" panose="030F0702030302020204" pitchFamily="66" charset="0"/>
                        </a:rPr>
                        <a:t>:</a:t>
                      </a:r>
                      <a:r>
                        <a:rPr lang="uk-UA" sz="2000" b="0" noProof="0" dirty="0" smtClean="0">
                          <a:latin typeface="Comic Sans MS" panose="030F0702030302020204" pitchFamily="66" charset="0"/>
                        </a:rPr>
                        <a:t> </a:t>
                      </a:r>
                    </a:p>
                    <a:p>
                      <a:pPr marL="0" marR="0" indent="444500" algn="just"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 Оформлену реєстраційна картку;</a:t>
                      </a:r>
                    </a:p>
                    <a:p>
                      <a:pPr marL="0" marR="0" indent="444500" algn="just"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 Копію документа, що посвідчує особу;</a:t>
                      </a:r>
                    </a:p>
                    <a:p>
                      <a:pPr marL="0" marR="0" indent="444500" algn="just"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 Інші документи, у разі необхідності.</a:t>
                      </a:r>
                    </a:p>
                  </a:txBody>
                  <a:tcPr/>
                </a:tc>
                <a:extLst>
                  <a:ext uri="{0D108BD9-81ED-4DB2-BD59-A6C34878D82A}">
                    <a16:rowId xmlns:a16="http://schemas.microsoft.com/office/drawing/2014/main" xmlns="" val="2011178690"/>
                  </a:ext>
                </a:extLst>
              </a:tr>
              <a:tr h="196974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На копіях документів, що подаються для реєстрації, повинен бути напис про засвідчення документа, що складається зі слів </a:t>
                      </a:r>
                      <a:r>
                        <a:rPr lang="uk-UA" sz="2000" b="1" noProof="0" dirty="0" smtClean="0">
                          <a:latin typeface="Comic Sans MS" panose="030F0702030302020204" pitchFamily="66" charset="0"/>
                        </a:rPr>
                        <a:t>«Згідно з оригіналом» (без лапок), </a:t>
                      </a:r>
                      <a:r>
                        <a:rPr lang="uk-UA" sz="2000" b="0" noProof="0" dirty="0" smtClean="0">
                          <a:latin typeface="Comic Sans MS" panose="030F0702030302020204" pitchFamily="66" charset="0"/>
                        </a:rPr>
                        <a:t>а також </a:t>
                      </a:r>
                      <a:r>
                        <a:rPr lang="uk-UA" sz="2000" b="1" noProof="0" dirty="0" smtClean="0">
                          <a:latin typeface="Comic Sans MS" panose="030F0702030302020204" pitchFamily="66" charset="0"/>
                        </a:rPr>
                        <a:t>особистий підпис особи</a:t>
                      </a:r>
                      <a:r>
                        <a:rPr lang="uk-UA" sz="2000" b="0" noProof="0" dirty="0" smtClean="0">
                          <a:latin typeface="Comic Sans MS" panose="030F0702030302020204" pitchFamily="66" charset="0"/>
                        </a:rPr>
                        <a:t>, яка реєструється, її ініціали та прізвище, дата засвідчення копії.</a:t>
                      </a:r>
                      <a:endParaRPr lang="uk-UA" sz="2000" b="0" kern="1200" noProof="0" dirty="0" smtClean="0">
                        <a:solidFill>
                          <a:schemeClr val="bg2">
                            <a:lumMod val="25000"/>
                          </a:schemeClr>
                        </a:solidFill>
                        <a:latin typeface="Comic Sans MS" panose="030F0702030302020204" pitchFamily="66" charset="0"/>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uk-UA" sz="2000" b="0" noProof="0" dirty="0" smtClean="0">
                        <a:latin typeface="Comic Sans MS" panose="030F0702030302020204" pitchFamily="66" charset="0"/>
                      </a:endParaRPr>
                    </a:p>
                  </a:txBody>
                  <a:tcPr/>
                </a:tc>
                <a:extLst>
                  <a:ext uri="{0D108BD9-81ED-4DB2-BD59-A6C34878D82A}">
                    <a16:rowId xmlns:a16="http://schemas.microsoft.com/office/drawing/2014/main" xmlns="" val="3996739355"/>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567047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9289" y="19865"/>
            <a:ext cx="9874227" cy="1384995"/>
          </a:xfrm>
          <a:prstGeom prst="rect">
            <a:avLst/>
          </a:prstGeom>
          <a:noFill/>
        </p:spPr>
        <p:txBody>
          <a:bodyPr wrap="square" rtlCol="0">
            <a:spAutoFit/>
          </a:bodyPr>
          <a:lstStyle/>
          <a:p>
            <a:pPr algn="ctr"/>
            <a:r>
              <a:rPr lang="ru-RU" sz="2800" b="1" dirty="0" smtClean="0">
                <a:solidFill>
                  <a:srgbClr val="002060"/>
                </a:solidFill>
                <a:latin typeface="Comic Sans MS" panose="030F0702030302020204" pitchFamily="66" charset="0"/>
              </a:rPr>
              <a:t>Заклад </a:t>
            </a:r>
            <a:r>
              <a:rPr lang="uk-UA" sz="2800" b="1" dirty="0" smtClean="0">
                <a:solidFill>
                  <a:srgbClr val="002060"/>
                </a:solidFill>
                <a:latin typeface="Comic Sans MS" panose="030F0702030302020204" pitchFamily="66" charset="0"/>
              </a:rPr>
              <a:t>освіти</a:t>
            </a:r>
            <a:r>
              <a:rPr lang="ru-RU" sz="2800" b="1" dirty="0" smtClean="0">
                <a:solidFill>
                  <a:srgbClr val="002060"/>
                </a:solidFill>
                <a:latin typeface="Comic Sans MS" panose="030F0702030302020204" pitchFamily="66" charset="0"/>
              </a:rPr>
              <a:t> </a:t>
            </a:r>
            <a:r>
              <a:rPr lang="uk-UA" sz="2800" b="1" dirty="0" smtClean="0">
                <a:solidFill>
                  <a:srgbClr val="002060"/>
                </a:solidFill>
                <a:latin typeface="Comic Sans MS" panose="030F0702030302020204" pitchFamily="66" charset="0"/>
              </a:rPr>
              <a:t>після отримання реєстраційних документів </a:t>
            </a:r>
          </a:p>
          <a:p>
            <a:pPr algn="ctr"/>
            <a:endParaRPr lang="ru-RU" sz="2800" b="1" dirty="0">
              <a:solidFill>
                <a:srgbClr val="002060"/>
              </a:solidFill>
              <a:latin typeface="Comic Sans MS" panose="030F0702030302020204" pitchFamily="66" charset="0"/>
            </a:endParaRPr>
          </a:p>
        </p:txBody>
      </p:sp>
      <p:grpSp>
        <p:nvGrpSpPr>
          <p:cNvPr id="8" name="Группа 7"/>
          <p:cNvGrpSpPr/>
          <p:nvPr/>
        </p:nvGrpSpPr>
        <p:grpSpPr>
          <a:xfrm>
            <a:off x="808878" y="1142316"/>
            <a:ext cx="4905898" cy="5206141"/>
            <a:chOff x="154326" y="1089279"/>
            <a:chExt cx="3019521" cy="2549538"/>
          </a:xfrm>
          <a:solidFill>
            <a:schemeClr val="accent1">
              <a:lumMod val="20000"/>
              <a:lumOff val="80000"/>
            </a:schemeClr>
          </a:solidFill>
          <a:scene3d>
            <a:camera prst="orthographicFront">
              <a:rot lat="0" lon="0" rev="0"/>
            </a:camera>
            <a:lightRig rig="soft" dir="t">
              <a:rot lat="0" lon="0" rev="0"/>
            </a:lightRig>
          </a:scene3d>
        </p:grpSpPr>
        <p:sp>
          <p:nvSpPr>
            <p:cNvPr id="11" name="Скругленный прямоугольник 10"/>
            <p:cNvSpPr/>
            <p:nvPr/>
          </p:nvSpPr>
          <p:spPr>
            <a:xfrm>
              <a:off x="154326" y="1089279"/>
              <a:ext cx="3019521" cy="2549538"/>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Скругленный прямоугольник 4"/>
            <p:cNvSpPr txBox="1"/>
            <p:nvPr/>
          </p:nvSpPr>
          <p:spPr>
            <a:xfrm>
              <a:off x="228999" y="1163952"/>
              <a:ext cx="2870175" cy="240019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sp3d extrusionH="57150">
                <a:bevelT w="38100" h="38100"/>
              </a:sp3d>
            </a:bodyPr>
            <a:lstStyle/>
            <a:p>
              <a:pPr algn="ctr" defTabSz="800100">
                <a:lnSpc>
                  <a:spcPct val="90000"/>
                </a:lnSpc>
                <a:spcBef>
                  <a:spcPct val="0"/>
                </a:spcBef>
                <a:spcAft>
                  <a:spcPct val="35000"/>
                </a:spcAft>
              </a:pPr>
              <a:endParaRPr lang="uk-UA" sz="2000" dirty="0"/>
            </a:p>
          </p:txBody>
        </p:sp>
      </p:grpSp>
      <p:grpSp>
        <p:nvGrpSpPr>
          <p:cNvPr id="14" name="Группа 13"/>
          <p:cNvGrpSpPr/>
          <p:nvPr/>
        </p:nvGrpSpPr>
        <p:grpSpPr>
          <a:xfrm>
            <a:off x="6206867" y="1142316"/>
            <a:ext cx="5379373" cy="5206141"/>
            <a:chOff x="154326" y="1089279"/>
            <a:chExt cx="3019521" cy="2549538"/>
          </a:xfrm>
          <a:solidFill>
            <a:schemeClr val="accent1">
              <a:lumMod val="20000"/>
              <a:lumOff val="80000"/>
            </a:schemeClr>
          </a:solidFill>
          <a:scene3d>
            <a:camera prst="orthographicFront">
              <a:rot lat="0" lon="0" rev="0"/>
            </a:camera>
            <a:lightRig rig="soft" dir="t">
              <a:rot lat="0" lon="0" rev="0"/>
            </a:lightRig>
          </a:scene3d>
        </p:grpSpPr>
        <p:sp>
          <p:nvSpPr>
            <p:cNvPr id="15" name="Скругленный прямоугольник 14"/>
            <p:cNvSpPr/>
            <p:nvPr/>
          </p:nvSpPr>
          <p:spPr>
            <a:xfrm>
              <a:off x="154326" y="1089279"/>
              <a:ext cx="3019521" cy="2549538"/>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Скругленный прямоугольник 4"/>
            <p:cNvSpPr txBox="1"/>
            <p:nvPr/>
          </p:nvSpPr>
          <p:spPr>
            <a:xfrm>
              <a:off x="228999" y="1163952"/>
              <a:ext cx="2870175" cy="240019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sp3d extrusionH="57150">
                <a:bevelT w="38100" h="38100"/>
              </a:sp3d>
            </a:bodyPr>
            <a:lstStyle/>
            <a:p>
              <a:pPr lvl="0" algn="ctr" defTabSz="800100">
                <a:lnSpc>
                  <a:spcPct val="90000"/>
                </a:lnSpc>
                <a:spcBef>
                  <a:spcPct val="0"/>
                </a:spcBef>
                <a:spcAft>
                  <a:spcPct val="35000"/>
                </a:spcAft>
              </a:pPr>
              <a:endParaRPr lang="ru-RU" sz="1400" b="1" i="1" kern="1200" dirty="0">
                <a:latin typeface="Times New Roman" panose="02020603050405020304" pitchFamily="18" charset="0"/>
                <a:cs typeface="Times New Roman" panose="02020603050405020304" pitchFamily="18" charset="0"/>
              </a:endParaRPr>
            </a:p>
          </p:txBody>
        </p:sp>
      </p:grpSp>
      <p:sp>
        <p:nvSpPr>
          <p:cNvPr id="5" name="Прямоугольник 4"/>
          <p:cNvSpPr/>
          <p:nvPr/>
        </p:nvSpPr>
        <p:spPr>
          <a:xfrm>
            <a:off x="1367247" y="2126826"/>
            <a:ext cx="3669228" cy="2123658"/>
          </a:xfrm>
          <a:prstGeom prst="rect">
            <a:avLst/>
          </a:prstGeom>
        </p:spPr>
        <p:txBody>
          <a:bodyPr wrap="square">
            <a:spAutoFit/>
          </a:bodyPr>
          <a:lstStyle/>
          <a:p>
            <a:pPr algn="ctr"/>
            <a:endParaRPr lang="uk-UA" dirty="0" smtClean="0">
              <a:latin typeface="Comic Sans MS" panose="030F0702030302020204" pitchFamily="66" charset="0"/>
            </a:endParaRPr>
          </a:p>
          <a:p>
            <a:pPr algn="ctr"/>
            <a:endParaRPr lang="uk-UA" dirty="0" smtClean="0">
              <a:latin typeface="Comic Sans MS" panose="030F0702030302020204" pitchFamily="66" charset="0"/>
            </a:endParaRPr>
          </a:p>
          <a:p>
            <a:pPr algn="ctr"/>
            <a:r>
              <a:rPr lang="uk-UA" sz="2400" dirty="0" smtClean="0">
                <a:latin typeface="Comic Sans MS" panose="030F0702030302020204" pitchFamily="66" charset="0"/>
              </a:rPr>
              <a:t>1) </a:t>
            </a:r>
            <a:r>
              <a:rPr lang="uk-UA" sz="2400" b="1" dirty="0" smtClean="0">
                <a:latin typeface="Comic Sans MS" panose="030F0702030302020204" pitchFamily="66" charset="0"/>
              </a:rPr>
              <a:t>формує</a:t>
            </a:r>
            <a:r>
              <a:rPr lang="uk-UA" sz="2400" dirty="0" smtClean="0">
                <a:latin typeface="Comic Sans MS" panose="030F0702030302020204" pitchFamily="66" charset="0"/>
              </a:rPr>
              <a:t> список осіб, які проходитимуть ДПА у формі ЗНО </a:t>
            </a:r>
            <a:r>
              <a:rPr lang="uk-UA" sz="2400" b="1" dirty="0" smtClean="0">
                <a:latin typeface="Comic Sans MS" panose="030F0702030302020204" pitchFamily="66" charset="0"/>
              </a:rPr>
              <a:t>(список за формою)</a:t>
            </a:r>
            <a:endParaRPr lang="uk-UA" sz="2400" b="1" dirty="0">
              <a:latin typeface="Comic Sans MS" panose="030F0702030302020204" pitchFamily="66" charset="0"/>
            </a:endParaRPr>
          </a:p>
        </p:txBody>
      </p:sp>
      <p:sp>
        <p:nvSpPr>
          <p:cNvPr id="6" name="Прямоугольник 5"/>
          <p:cNvSpPr/>
          <p:nvPr/>
        </p:nvSpPr>
        <p:spPr>
          <a:xfrm>
            <a:off x="6609807" y="1402356"/>
            <a:ext cx="4598124" cy="4893647"/>
          </a:xfrm>
          <a:prstGeom prst="rect">
            <a:avLst/>
          </a:prstGeom>
        </p:spPr>
        <p:txBody>
          <a:bodyPr wrap="square">
            <a:spAutoFit/>
          </a:bodyPr>
          <a:lstStyle/>
          <a:p>
            <a:pPr algn="ctr"/>
            <a:r>
              <a:rPr lang="uk-UA" sz="2400" dirty="0" smtClean="0">
                <a:latin typeface="Comic Sans MS" panose="030F0702030302020204" pitchFamily="66" charset="0"/>
              </a:rPr>
              <a:t>2) </a:t>
            </a:r>
            <a:r>
              <a:rPr lang="uk-UA" sz="2400" b="1" dirty="0" smtClean="0">
                <a:latin typeface="Comic Sans MS" panose="030F0702030302020204" pitchFamily="66" charset="0"/>
              </a:rPr>
              <a:t>надсилає</a:t>
            </a:r>
            <a:r>
              <a:rPr lang="uk-UA" sz="2400" dirty="0" smtClean="0">
                <a:latin typeface="Comic Sans MS" panose="030F0702030302020204" pitchFamily="66" charset="0"/>
              </a:rPr>
              <a:t> в установлені строки до Харківського РЦОЯО засвідчений підписом керівника та печаткою закладу освіти список осіб, які проходитимуть ДПА у формі ЗНО і комплекти реєстраційних документів. Дата подання визначається за </a:t>
            </a:r>
            <a:r>
              <a:rPr lang="uk-UA" sz="2400" b="1" dirty="0" smtClean="0">
                <a:latin typeface="Comic Sans MS" panose="030F0702030302020204" pitchFamily="66" charset="0"/>
              </a:rPr>
              <a:t>відтиском штемпеля відправлення на поштовому конверті</a:t>
            </a:r>
            <a:r>
              <a:rPr lang="uk-UA" sz="2400" dirty="0" smtClean="0">
                <a:latin typeface="Comic Sans MS" panose="030F0702030302020204" pitchFamily="66" charset="0"/>
              </a:rPr>
              <a:t>.</a:t>
            </a:r>
            <a:endParaRPr lang="uk-UA" sz="2400" dirty="0">
              <a:latin typeface="Comic Sans MS" panose="030F0702030302020204" pitchFamily="66" charset="0"/>
            </a:endParaRPr>
          </a:p>
        </p:txBody>
      </p:sp>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2724088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2635" y="0"/>
            <a:ext cx="8945349" cy="1200329"/>
          </a:xfrm>
          <a:prstGeom prst="rect">
            <a:avLst/>
          </a:prstGeom>
          <a:noFill/>
        </p:spPr>
        <p:txBody>
          <a:bodyPr wrap="square" rtlCol="0">
            <a:spAutoFit/>
          </a:bodyPr>
          <a:lstStyle/>
          <a:p>
            <a:pPr algn="ctr"/>
            <a:r>
              <a:rPr lang="ru-RU" sz="2400" b="1" dirty="0" smtClean="0">
                <a:solidFill>
                  <a:srgbClr val="002060"/>
                </a:solidFill>
                <a:latin typeface="Comic Sans MS" panose="030F0702030302020204" pitchFamily="66" charset="0"/>
              </a:rPr>
              <a:t>ВЕБ-СЕРВІС ДЛЯ КЕРІВНИКІВ ЗАКЛАДІВ ОСВІТИ</a:t>
            </a:r>
          </a:p>
          <a:p>
            <a:pPr algn="ctr"/>
            <a:r>
              <a:rPr lang="ru-RU" sz="2400" b="1" dirty="0" smtClean="0">
                <a:solidFill>
                  <a:srgbClr val="002060"/>
                </a:solidFill>
                <a:latin typeface="Comic Sans MS" panose="030F0702030302020204" pitchFamily="66" charset="0"/>
              </a:rPr>
              <a:t>Доступ </a:t>
            </a:r>
            <a:r>
              <a:rPr lang="ru-RU" sz="2400" b="1" dirty="0">
                <a:solidFill>
                  <a:srgbClr val="002060"/>
                </a:solidFill>
                <a:latin typeface="Comic Sans MS" panose="030F0702030302020204" pitchFamily="66" charset="0"/>
              </a:rPr>
              <a:t>до </a:t>
            </a:r>
            <a:r>
              <a:rPr lang="uk-UA" sz="2400" b="1" dirty="0" smtClean="0">
                <a:solidFill>
                  <a:srgbClr val="002060"/>
                </a:solidFill>
                <a:latin typeface="Comic Sans MS" panose="030F0702030302020204" pitchFamily="66" charset="0"/>
              </a:rPr>
              <a:t>сервісу</a:t>
            </a:r>
            <a:r>
              <a:rPr lang="ru-RU" sz="2400" b="1" dirty="0" smtClean="0">
                <a:solidFill>
                  <a:srgbClr val="002060"/>
                </a:solidFill>
                <a:latin typeface="Comic Sans MS" panose="030F0702030302020204" pitchFamily="66" charset="0"/>
              </a:rPr>
              <a:t> </a:t>
            </a:r>
            <a:r>
              <a:rPr lang="ru-RU" sz="2400" b="1" dirty="0">
                <a:solidFill>
                  <a:srgbClr val="002060"/>
                </a:solidFill>
                <a:latin typeface="Comic Sans MS" panose="030F0702030302020204" pitchFamily="66" charset="0"/>
              </a:rPr>
              <a:t>– за </a:t>
            </a:r>
            <a:r>
              <a:rPr lang="uk-UA" sz="2400" b="1" dirty="0" smtClean="0">
                <a:solidFill>
                  <a:srgbClr val="002060"/>
                </a:solidFill>
                <a:latin typeface="Comic Sans MS" panose="030F0702030302020204" pitchFamily="66" charset="0"/>
              </a:rPr>
              <a:t>логіном</a:t>
            </a:r>
            <a:r>
              <a:rPr lang="ru-RU" sz="2400" b="1" dirty="0" smtClean="0">
                <a:solidFill>
                  <a:srgbClr val="002060"/>
                </a:solidFill>
                <a:latin typeface="Comic Sans MS" panose="030F0702030302020204" pitchFamily="66" charset="0"/>
              </a:rPr>
              <a:t> </a:t>
            </a:r>
            <a:r>
              <a:rPr lang="ru-RU" sz="2400" b="1" dirty="0">
                <a:solidFill>
                  <a:srgbClr val="002060"/>
                </a:solidFill>
                <a:latin typeface="Comic Sans MS" panose="030F0702030302020204" pitchFamily="66" charset="0"/>
              </a:rPr>
              <a:t>та паролем</a:t>
            </a:r>
            <a:endParaRPr lang="ru-RU" sz="2800" b="1" dirty="0">
              <a:solidFill>
                <a:srgbClr val="002060"/>
              </a:solidFill>
              <a:latin typeface="Comic Sans MS" panose="030F0702030302020204" pitchFamily="66" charset="0"/>
            </a:endParaRPr>
          </a:p>
          <a:p>
            <a:endParaRPr lang="ru-RU" sz="24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703460276"/>
              </p:ext>
            </p:extLst>
          </p:nvPr>
        </p:nvGraphicFramePr>
        <p:xfrm>
          <a:off x="326898" y="5291127"/>
          <a:ext cx="11364017" cy="1463040"/>
        </p:xfrm>
        <a:graphic>
          <a:graphicData uri="http://schemas.openxmlformats.org/drawingml/2006/table">
            <a:tbl>
              <a:tblPr firstRow="1" bandRow="1">
                <a:tableStyleId>{69CF1AB2-1976-4502-BF36-3FF5EA218861}</a:tableStyleId>
              </a:tblPr>
              <a:tblGrid>
                <a:gridCol w="11364017">
                  <a:extLst>
                    <a:ext uri="{9D8B030D-6E8A-4147-A177-3AD203B41FA5}">
                      <a16:colId xmlns:a16="http://schemas.microsoft.com/office/drawing/2014/main" xmlns="" val="3492125876"/>
                    </a:ext>
                  </a:extLst>
                </a:gridCol>
              </a:tblGrid>
              <a:tr h="1388347">
                <a:tc>
                  <a:txBody>
                    <a:bodyPr/>
                    <a:lstStyle/>
                    <a:p>
                      <a:pPr algn="just"/>
                      <a:endParaRPr lang="uk-UA" sz="1800" kern="1200" dirty="0" smtClean="0">
                        <a:effectLst/>
                        <a:latin typeface="Comic Sans MS" panose="030F0702030302020204" pitchFamily="66" charset="0"/>
                      </a:endParaRPr>
                    </a:p>
                    <a:p>
                      <a:pPr algn="just"/>
                      <a:r>
                        <a:rPr lang="uk-UA" sz="1800" kern="1200" dirty="0" smtClean="0">
                          <a:effectLst/>
                          <a:latin typeface="Comic Sans MS" panose="030F0702030302020204" pitchFamily="66" charset="0"/>
                        </a:rPr>
                        <a:t>«Загальна інформація»:</a:t>
                      </a:r>
                    </a:p>
                    <a:p>
                      <a:pPr marL="539750" indent="-269875" algn="just"/>
                      <a:r>
                        <a:rPr lang="uk-UA" sz="1800" kern="1200" dirty="0" smtClean="0">
                          <a:effectLst/>
                          <a:latin typeface="Comic Sans MS" panose="030F0702030302020204" pitchFamily="66" charset="0"/>
                        </a:rPr>
                        <a:t>- зразок </a:t>
                      </a:r>
                      <a:r>
                        <a:rPr lang="uk-UA" sz="1800" kern="1200" dirty="0" err="1" smtClean="0">
                          <a:effectLst/>
                          <a:latin typeface="Comic Sans MS" panose="030F0702030302020204" pitchFamily="66" charset="0"/>
                        </a:rPr>
                        <a:t>Списка</a:t>
                      </a:r>
                      <a:r>
                        <a:rPr lang="uk-UA" sz="1800" kern="1200" dirty="0" smtClean="0">
                          <a:effectLst/>
                          <a:latin typeface="Comic Sans MS" panose="030F0702030302020204" pitchFamily="66" charset="0"/>
                        </a:rPr>
                        <a:t> випускників; </a:t>
                      </a:r>
                    </a:p>
                    <a:p>
                      <a:pPr marL="539750" indent="-269875" algn="just"/>
                      <a:r>
                        <a:rPr lang="uk-UA" sz="1800" kern="1200" dirty="0" smtClean="0">
                          <a:effectLst/>
                          <a:latin typeface="Comic Sans MS" panose="030F0702030302020204" pitchFamily="66" charset="0"/>
                        </a:rPr>
                        <a:t>- зразок Клопотання від ЗНЗ щодо реєстрації осіб, які через поважні причини не змогли отримати паспорт</a:t>
                      </a:r>
                    </a:p>
                  </a:txBody>
                  <a:tcPr/>
                </a:tc>
                <a:extLst>
                  <a:ext uri="{0D108BD9-81ED-4DB2-BD59-A6C34878D82A}">
                    <a16:rowId xmlns:a16="http://schemas.microsoft.com/office/drawing/2014/main" xmlns="" val="3290040123"/>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pic>
        <p:nvPicPr>
          <p:cNvPr id="4" name="Рисунок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9746" t="8164" r="19506" b="11248"/>
          <a:stretch/>
        </p:blipFill>
        <p:spPr>
          <a:xfrm>
            <a:off x="326899" y="785764"/>
            <a:ext cx="5864895" cy="4457297"/>
          </a:xfrm>
          <a:prstGeom prst="rect">
            <a:avLst/>
          </a:prstGeom>
          <a:ln w="12700">
            <a:solidFill>
              <a:schemeClr val="accent1"/>
            </a:solidFill>
          </a:ln>
        </p:spPr>
      </p:pic>
      <p:pic>
        <p:nvPicPr>
          <p:cNvPr id="5" name="Рисунок 4"/>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20809" t="9519" r="21716" b="4484"/>
          <a:stretch/>
        </p:blipFill>
        <p:spPr>
          <a:xfrm>
            <a:off x="6435634" y="820067"/>
            <a:ext cx="5255281" cy="4422995"/>
          </a:xfrm>
          <a:prstGeom prst="rect">
            <a:avLst/>
          </a:prstGeom>
          <a:ln w="12700">
            <a:solidFill>
              <a:srgbClr val="0070C0"/>
            </a:solidFill>
          </a:ln>
        </p:spPr>
      </p:pic>
    </p:spTree>
    <p:extLst>
      <p:ext uri="{BB962C8B-B14F-4D97-AF65-F5344CB8AC3E}">
        <p14:creationId xmlns:p14="http://schemas.microsoft.com/office/powerpoint/2010/main" val="578779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76335" y="-10582"/>
            <a:ext cx="12568335" cy="6868582"/>
            <a:chOff x="0" y="34161"/>
            <a:chExt cx="12568335" cy="6868582"/>
          </a:xfrm>
        </p:grpSpPr>
        <p:grpSp>
          <p:nvGrpSpPr>
            <p:cNvPr id="5" name="Группа 4"/>
            <p:cNvGrpSpPr/>
            <p:nvPr/>
          </p:nvGrpSpPr>
          <p:grpSpPr>
            <a:xfrm>
              <a:off x="0" y="34161"/>
              <a:ext cx="11243388" cy="6858000"/>
              <a:chOff x="0" y="0"/>
              <a:chExt cx="11243388" cy="6858000"/>
            </a:xfrm>
          </p:grpSpPr>
          <p:pic>
            <p:nvPicPr>
              <p:cNvPr id="7" name="Рисунок 6"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15925" b="9025"/>
              <a:stretch/>
            </p:blipFill>
            <p:spPr>
              <a:xfrm>
                <a:off x="0" y="0"/>
                <a:ext cx="9015984" cy="6847418"/>
              </a:xfrm>
              <a:prstGeom prst="rect">
                <a:avLst/>
              </a:prstGeom>
            </p:spPr>
          </p:pic>
          <p:pic>
            <p:nvPicPr>
              <p:cNvPr id="8" name="Рисунок 7"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54664" b="9025"/>
              <a:stretch/>
            </p:blipFill>
            <p:spPr>
              <a:xfrm>
                <a:off x="9015984" y="10582"/>
                <a:ext cx="2227404" cy="6847418"/>
              </a:xfrm>
              <a:prstGeom prst="rect">
                <a:avLst/>
              </a:prstGeom>
            </p:spPr>
          </p:pic>
        </p:grpSp>
        <p:pic>
          <p:nvPicPr>
            <p:cNvPr id="6" name="Рисунок 5"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47484" t="19338" r="44955" b="9025"/>
            <a:stretch/>
          </p:blipFill>
          <p:spPr>
            <a:xfrm>
              <a:off x="11243388" y="55325"/>
              <a:ext cx="1324947" cy="6847418"/>
            </a:xfrm>
            <a:prstGeom prst="rect">
              <a:avLst/>
            </a:prstGeom>
          </p:spPr>
        </p:pic>
      </p:grpSp>
      <p:pic>
        <p:nvPicPr>
          <p:cNvPr id="9" name="Picture 4" descr="Картинки по запросу снежинки фон для сайта"/>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955" y="491741"/>
            <a:ext cx="10084098" cy="6345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484755" y="1233578"/>
            <a:ext cx="8780679" cy="2724959"/>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5400" dirty="0" smtClean="0">
                <a:solidFill>
                  <a:srgbClr val="002060"/>
                </a:solidFill>
                <a:latin typeface="Comic Sans MS" panose="030F0702030302020204" pitchFamily="66" charset="0"/>
              </a:rPr>
              <a:t>ЗНО</a:t>
            </a:r>
            <a:endParaRPr lang="ru-RU" sz="8000" dirty="0" smtClean="0">
              <a:solidFill>
                <a:srgbClr val="002060"/>
              </a:solidFill>
              <a:latin typeface="Comic Sans MS" panose="030F0702030302020204" pitchFamily="66" charset="0"/>
            </a:endParaRPr>
          </a:p>
          <a:p>
            <a:pPr algn="ctr"/>
            <a:r>
              <a:rPr lang="uk-UA" sz="9600" dirty="0" smtClean="0">
                <a:solidFill>
                  <a:srgbClr val="002060"/>
                </a:solidFill>
                <a:latin typeface="Comic Sans MS" panose="030F0702030302020204" pitchFamily="66" charset="0"/>
              </a:rPr>
              <a:t>питання підготовки  до проведення</a:t>
            </a:r>
          </a:p>
          <a:p>
            <a:endParaRPr lang="ru-RU" sz="8000" dirty="0">
              <a:solidFill>
                <a:srgbClr val="002060"/>
              </a:solidFill>
              <a:latin typeface="Comic Sans MS" panose="030F0702030302020204" pitchFamily="66" charset="0"/>
            </a:endParaRPr>
          </a:p>
        </p:txBody>
      </p:sp>
      <p:sp>
        <p:nvSpPr>
          <p:cNvPr id="11" name="Подзаголовок 2"/>
          <p:cNvSpPr txBox="1">
            <a:spLocks/>
          </p:cNvSpPr>
          <p:nvPr/>
        </p:nvSpPr>
        <p:spPr>
          <a:xfrm>
            <a:off x="1484755" y="4119623"/>
            <a:ext cx="9382298" cy="2263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sz="2400" dirty="0" smtClean="0">
                <a:latin typeface="Comic Sans MS" panose="030F0702030302020204" pitchFamily="66" charset="0"/>
              </a:rPr>
              <a:t>План спільних дій Харківського регіонального центру оцінювання якості освіти та Департаменту освіти і науки Сумської обласної державної адміністрації щодо підготовки та проведення зовнішнього незалежного оцінювання 2018 року та моніторингу якості освіти у Сумській області від 31.10.2017</a:t>
            </a:r>
          </a:p>
          <a:p>
            <a:pPr marL="0" indent="0">
              <a:buNone/>
            </a:pPr>
            <a:endParaRPr lang="ru-RU" sz="2400" dirty="0">
              <a:latin typeface="Comic Sans MS" panose="030F0702030302020204" pitchFamily="66" charset="0"/>
            </a:endParaRPr>
          </a:p>
        </p:txBody>
      </p:sp>
    </p:spTree>
    <p:extLst>
      <p:ext uri="{BB962C8B-B14F-4D97-AF65-F5344CB8AC3E}">
        <p14:creationId xmlns:p14="http://schemas.microsoft.com/office/powerpoint/2010/main" val="2449059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2013" y="-55499"/>
            <a:ext cx="9945188" cy="523220"/>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Список осіб, які проходитимуть ДПА у формі ЗНО</a:t>
            </a:r>
            <a:endParaRPr lang="uk-UA" sz="2800" b="1" dirty="0">
              <a:solidFill>
                <a:srgbClr val="002060"/>
              </a:solidFill>
              <a:latin typeface="Comic Sans MS" panose="030F0702030302020204" pitchFamily="66" charset="0"/>
            </a:endParaRP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pic>
        <p:nvPicPr>
          <p:cNvPr id="2" name="Рисунок 1" descr="03_1.regcards1486362890  [Режим совместимости] - Excel"/>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769" t="27105" r="49514" b="30477"/>
          <a:stretch/>
        </p:blipFill>
        <p:spPr>
          <a:xfrm>
            <a:off x="1408659" y="906068"/>
            <a:ext cx="10082555" cy="4788473"/>
          </a:xfrm>
          <a:prstGeom prst="rect">
            <a:avLst/>
          </a:prstGeom>
        </p:spPr>
      </p:pic>
      <p:sp>
        <p:nvSpPr>
          <p:cNvPr id="12" name="Прямоугольник 11"/>
          <p:cNvSpPr/>
          <p:nvPr/>
        </p:nvSpPr>
        <p:spPr>
          <a:xfrm>
            <a:off x="1408659" y="1975449"/>
            <a:ext cx="9960955" cy="439947"/>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91646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2013" y="-55499"/>
            <a:ext cx="9945188" cy="523220"/>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Список осіб, які проходитимуть ДПА у формі ЗНО</a:t>
            </a:r>
            <a:endParaRPr lang="uk-UA" sz="2800" b="1" dirty="0">
              <a:solidFill>
                <a:srgbClr val="002060"/>
              </a:solidFill>
              <a:latin typeface="Comic Sans MS" panose="030F0702030302020204" pitchFamily="66" charset="0"/>
            </a:endParaRPr>
          </a:p>
        </p:txBody>
      </p:sp>
      <p:pic>
        <p:nvPicPr>
          <p:cNvPr id="5" name="Рисунок 4"/>
          <p:cNvPicPr>
            <a:picLocks noChangeAspect="1"/>
          </p:cNvPicPr>
          <p:nvPr/>
        </p:nvPicPr>
        <p:blipFill rotWithShape="1">
          <a:blip r:embed="rId2"/>
          <a:srcRect l="29790" t="20824" r="30673" b="12421"/>
          <a:stretch/>
        </p:blipFill>
        <p:spPr>
          <a:xfrm>
            <a:off x="2875848" y="418011"/>
            <a:ext cx="6642621" cy="6382703"/>
          </a:xfrm>
          <a:prstGeom prst="rect">
            <a:avLst/>
          </a:prstGeom>
          <a:ln w="12700">
            <a:solidFill>
              <a:schemeClr val="accent1"/>
            </a:solidFill>
          </a:ln>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2" name="Прямоугольник 11"/>
          <p:cNvSpPr/>
          <p:nvPr/>
        </p:nvSpPr>
        <p:spPr>
          <a:xfrm>
            <a:off x="7646126" y="2882537"/>
            <a:ext cx="1680754" cy="2386149"/>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3435531" y="5434149"/>
            <a:ext cx="4471852" cy="330925"/>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1397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122044"/>
            <a:ext cx="11049000" cy="1325563"/>
          </a:xfrm>
        </p:spPr>
        <p:txBody>
          <a:bodyPr>
            <a:normAutofit fontScale="90000"/>
          </a:bodyPr>
          <a:lstStyle/>
          <a:p>
            <a:pPr algn="ctr"/>
            <a:r>
              <a:rPr lang="uk-UA" sz="3600" b="1" dirty="0" smtClean="0">
                <a:solidFill>
                  <a:srgbClr val="002060"/>
                </a:solidFill>
                <a:latin typeface="Comic Sans MS" panose="030F0702030302020204" pitchFamily="66" charset="0"/>
                <a:ea typeface="+mn-ea"/>
                <a:cs typeface="+mn-cs"/>
              </a:rPr>
              <a:t>Укрпошта: Відстеження пересилання поштових відправлень</a:t>
            </a:r>
            <a:r>
              <a:rPr lang="uk-UA" u="sng" dirty="0" smtClean="0">
                <a:solidFill>
                  <a:srgbClr val="002060"/>
                </a:solidFill>
              </a:rPr>
              <a:t/>
            </a:r>
            <a:br>
              <a:rPr lang="uk-UA" u="sng" dirty="0" smtClean="0">
                <a:solidFill>
                  <a:srgbClr val="002060"/>
                </a:solidFill>
              </a:rPr>
            </a:br>
            <a:endParaRPr lang="uk-UA" u="sng" dirty="0">
              <a:solidFill>
                <a:srgbClr val="002060"/>
              </a:solidFill>
            </a:endParaRPr>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076" t="8149" r="31479" b="48819"/>
          <a:stretch/>
        </p:blipFill>
        <p:spPr>
          <a:xfrm>
            <a:off x="1873251" y="1036298"/>
            <a:ext cx="9124428" cy="5614668"/>
          </a:xfrm>
          <a:prstGeom prst="rect">
            <a:avLst/>
          </a:prstGeom>
          <a:ln w="12700">
            <a:solidFill>
              <a:schemeClr val="accent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6" name="Прямоугольник 5"/>
          <p:cNvSpPr/>
          <p:nvPr/>
        </p:nvSpPr>
        <p:spPr>
          <a:xfrm>
            <a:off x="4887062" y="5227115"/>
            <a:ext cx="2997481" cy="330925"/>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26113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3691" y="0"/>
            <a:ext cx="9489056" cy="1077218"/>
          </a:xfrm>
          <a:prstGeom prst="rect">
            <a:avLst/>
          </a:prstGeom>
          <a:noFill/>
        </p:spPr>
        <p:txBody>
          <a:bodyPr wrap="square" rtlCol="0">
            <a:spAutoFit/>
          </a:bodyPr>
          <a:lstStyle/>
          <a:p>
            <a:pPr algn="ctr"/>
            <a:r>
              <a:rPr lang="uk-UA" sz="3200" b="1" dirty="0" smtClean="0">
                <a:solidFill>
                  <a:srgbClr val="002060"/>
                </a:solidFill>
                <a:latin typeface="Comic Sans MS" panose="030F0702030302020204" pitchFamily="66" charset="0"/>
              </a:rPr>
              <a:t>Індивідуальний конверт, що надсилається від регіонального центру, містить:</a:t>
            </a:r>
            <a:endParaRPr lang="ru-RU" sz="32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360390064"/>
              </p:ext>
            </p:extLst>
          </p:nvPr>
        </p:nvGraphicFramePr>
        <p:xfrm>
          <a:off x="353683" y="1005689"/>
          <a:ext cx="11559396" cy="5688000"/>
        </p:xfrm>
        <a:graphic>
          <a:graphicData uri="http://schemas.openxmlformats.org/drawingml/2006/table">
            <a:tbl>
              <a:tblPr firstRow="1" bandRow="1">
                <a:tableStyleId>{69CF1AB2-1976-4502-BF36-3FF5EA218861}</a:tableStyleId>
              </a:tblPr>
              <a:tblGrid>
                <a:gridCol w="11559396">
                  <a:extLst>
                    <a:ext uri="{9D8B030D-6E8A-4147-A177-3AD203B41FA5}">
                      <a16:colId xmlns:a16="http://schemas.microsoft.com/office/drawing/2014/main" xmlns="" val="3492125876"/>
                    </a:ext>
                  </a:extLst>
                </a:gridCol>
              </a:tblGrid>
              <a:tr h="12890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1) Сертифікат;</a:t>
                      </a:r>
                    </a:p>
                    <a:p>
                      <a:pPr marL="0" marR="0" indent="0" algn="l"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2) Реєстраційне повідомлення учасника зовнішнього незалежного оцінювання;</a:t>
                      </a:r>
                    </a:p>
                    <a:p>
                      <a:pPr marL="0" marR="0" indent="0" algn="l" defTabSz="914400" rtl="0" eaLnBrk="1" fontAlgn="auto" latinLnBrk="0" hangingPunct="1">
                        <a:lnSpc>
                          <a:spcPct val="100000"/>
                        </a:lnSpc>
                        <a:spcBef>
                          <a:spcPts val="0"/>
                        </a:spcBef>
                        <a:spcAft>
                          <a:spcPts val="0"/>
                        </a:spcAft>
                        <a:buClrTx/>
                        <a:buSzTx/>
                        <a:buFontTx/>
                        <a:buNone/>
                        <a:tabLst/>
                        <a:defRPr/>
                      </a:pPr>
                      <a:r>
                        <a:rPr lang="uk-UA" sz="2000" b="0" noProof="0" dirty="0" smtClean="0">
                          <a:latin typeface="Comic Sans MS" panose="030F0702030302020204" pitchFamily="66" charset="0"/>
                        </a:rPr>
                        <a:t>3) Інформаційний бюлетень;</a:t>
                      </a:r>
                      <a:endParaRPr lang="uk-UA" sz="2000" b="0" noProof="0" dirty="0" smtClean="0">
                        <a:solidFill>
                          <a:schemeClr val="tx1"/>
                        </a:solidFill>
                        <a:latin typeface="Comic Sans MS" panose="030F0702030302020204" pitchFamily="66" charset="0"/>
                      </a:endParaRPr>
                    </a:p>
                  </a:txBody>
                  <a:tcPr anchor="ctr"/>
                </a:tc>
                <a:extLst>
                  <a:ext uri="{0D108BD9-81ED-4DB2-BD59-A6C34878D82A}">
                    <a16:rowId xmlns:a16="http://schemas.microsoft.com/office/drawing/2014/main" xmlns="" val="3996739355"/>
                  </a:ext>
                </a:extLst>
              </a:tr>
              <a:tr h="197932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b="0" kern="1200" noProof="0" dirty="0" smtClean="0">
                          <a:latin typeface="Comic Sans MS" panose="030F0702030302020204" pitchFamily="66" charset="0"/>
                        </a:rPr>
                        <a:t>4) повідомлення про створення особливих (спеціальних) умов для проходження зовнішнього оцінювання (для осіб, які надали медичний висновок);</a:t>
                      </a:r>
                    </a:p>
                    <a:p>
                      <a:pPr marL="0" marR="0" indent="0" algn="just" defTabSz="914400" rtl="0" eaLnBrk="1" fontAlgn="auto" latinLnBrk="0" hangingPunct="1">
                        <a:lnSpc>
                          <a:spcPct val="100000"/>
                        </a:lnSpc>
                        <a:spcBef>
                          <a:spcPts val="0"/>
                        </a:spcBef>
                        <a:spcAft>
                          <a:spcPts val="0"/>
                        </a:spcAft>
                        <a:buClrTx/>
                        <a:buSzTx/>
                        <a:buFontTx/>
                        <a:buNone/>
                        <a:tabLst/>
                        <a:defRPr/>
                      </a:pPr>
                      <a:r>
                        <a:rPr lang="uk-UA" sz="2000" b="0" kern="1200" noProof="0" dirty="0" smtClean="0">
                          <a:latin typeface="Comic Sans MS" panose="030F0702030302020204" pitchFamily="66" charset="0"/>
                        </a:rPr>
                        <a:t>5) повідомлення про надання можливості пройти зовнішнє оцінювання з певних навчальних предметів під час додаткової сесії (для осіб, які подали заяву щодо участі в додатковій сесії). </a:t>
                      </a:r>
                    </a:p>
                  </a:txBody>
                  <a:tcPr anchor="ctr"/>
                </a:tc>
                <a:extLst>
                  <a:ext uri="{0D108BD9-81ED-4DB2-BD59-A6C34878D82A}">
                    <a16:rowId xmlns:a16="http://schemas.microsoft.com/office/drawing/2014/main" xmlns="" val="3290040123"/>
                  </a:ext>
                </a:extLst>
              </a:tr>
              <a:tr h="24195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000" b="0" u="sng" kern="1200" noProof="0" dirty="0" smtClean="0">
                          <a:latin typeface="Comic Sans MS" panose="030F0702030302020204" pitchFamily="66" charset="0"/>
                        </a:rPr>
                        <a:t>Індивідуальні конверти надсилаються рекомендованим поштовим відправленням</a:t>
                      </a:r>
                      <a:r>
                        <a:rPr lang="ru-RU" sz="2000" b="0" u="sng" kern="1200" dirty="0" smtClean="0">
                          <a:latin typeface="Comic Sans MS" panose="030F0702030302020204" pitchFamily="66" charset="0"/>
                        </a:rPr>
                        <a:t> </a:t>
                      </a:r>
                      <a:r>
                        <a:rPr lang="uk-UA" sz="2000" b="0" u="sng" kern="1200" dirty="0" smtClean="0">
                          <a:latin typeface="Comic Sans MS" panose="030F0702030302020204" pitchFamily="66" charset="0"/>
                        </a:rPr>
                        <a:t>за адресою закладу освіти, де вони навчаються. Вручення індивідуальних конвертів забезпечують заклади освіти.</a:t>
                      </a:r>
                    </a:p>
                    <a:p>
                      <a:pPr marL="0" marR="0" indent="0" algn="ctr" defTabSz="914400" rtl="0" eaLnBrk="1" fontAlgn="auto" latinLnBrk="0" hangingPunct="1">
                        <a:lnSpc>
                          <a:spcPct val="100000"/>
                        </a:lnSpc>
                        <a:spcBef>
                          <a:spcPts val="0"/>
                        </a:spcBef>
                        <a:spcAft>
                          <a:spcPts val="0"/>
                        </a:spcAft>
                        <a:buClrTx/>
                        <a:buSzTx/>
                        <a:buFontTx/>
                        <a:buNone/>
                        <a:tabLst/>
                        <a:defRPr/>
                      </a:pPr>
                      <a:endParaRPr lang="uk-UA" sz="2000" b="0" u="sng" kern="1200" dirty="0" smtClean="0">
                        <a:latin typeface="Comic Sans MS" panose="030F0702030302020204" pitchFamily="66" charset="0"/>
                      </a:endParaRPr>
                    </a:p>
                  </a:txBody>
                  <a:tcPr anchor="ctr"/>
                </a:tc>
                <a:extLst>
                  <a:ext uri="{0D108BD9-81ED-4DB2-BD59-A6C34878D82A}">
                    <a16:rowId xmlns:a16="http://schemas.microsoft.com/office/drawing/2014/main" xmlns="" val="1231965338"/>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3830413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9638" y="19614"/>
            <a:ext cx="7032567" cy="646331"/>
          </a:xfrm>
          <a:prstGeom prst="rect">
            <a:avLst/>
          </a:prstGeom>
          <a:noFill/>
        </p:spPr>
        <p:txBody>
          <a:bodyPr wrap="square" rtlCol="0">
            <a:spAutoFit/>
          </a:bodyPr>
          <a:lstStyle/>
          <a:p>
            <a:pPr algn="ctr"/>
            <a:r>
              <a:rPr lang="uk-UA" sz="3600" b="1" dirty="0" smtClean="0">
                <a:solidFill>
                  <a:srgbClr val="002060"/>
                </a:solidFill>
                <a:latin typeface="Comic Sans MS" panose="030F0702030302020204" pitchFamily="66" charset="0"/>
              </a:rPr>
              <a:t>Зразок Сертифіката </a:t>
            </a:r>
            <a:r>
              <a:rPr lang="ru-RU" sz="3600" b="1" dirty="0" smtClean="0">
                <a:solidFill>
                  <a:srgbClr val="002060"/>
                </a:solidFill>
                <a:latin typeface="Comic Sans MS" panose="030F0702030302020204" pitchFamily="66" charset="0"/>
              </a:rPr>
              <a:t>ЗНО </a:t>
            </a:r>
            <a:endParaRPr lang="ru-RU" sz="3600" b="1" dirty="0">
              <a:solidFill>
                <a:srgbClr val="002060"/>
              </a:solidFill>
              <a:latin typeface="Comic Sans MS" panose="030F0702030302020204" pitchFamily="66" charset="0"/>
            </a:endParaRPr>
          </a:p>
        </p:txBody>
      </p:sp>
      <p:pic>
        <p:nvPicPr>
          <p:cNvPr id="5" name="Рисунок 4"/>
          <p:cNvPicPr>
            <a:picLocks noChangeAspect="1"/>
          </p:cNvPicPr>
          <p:nvPr/>
        </p:nvPicPr>
        <p:blipFill>
          <a:blip r:embed="rId2"/>
          <a:stretch>
            <a:fillRect/>
          </a:stretch>
        </p:blipFill>
        <p:spPr>
          <a:xfrm>
            <a:off x="1905403" y="665945"/>
            <a:ext cx="8661955" cy="6064187"/>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4" name="Прямоугольник 13"/>
          <p:cNvSpPr/>
          <p:nvPr/>
        </p:nvSpPr>
        <p:spPr>
          <a:xfrm>
            <a:off x="5451894" y="1923198"/>
            <a:ext cx="3726612" cy="855180"/>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9049109" y="1598270"/>
            <a:ext cx="1508664" cy="247783"/>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6236380" y="1598270"/>
            <a:ext cx="1518767" cy="247783"/>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651780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0392" y="13546"/>
            <a:ext cx="10222302" cy="523220"/>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Реєстраційне повідомлення та інформаційний бюлетень </a:t>
            </a:r>
            <a:endParaRPr lang="uk-UA" sz="2800" b="1" dirty="0">
              <a:solidFill>
                <a:srgbClr val="002060"/>
              </a:solidFill>
              <a:latin typeface="Comic Sans MS" panose="030F0702030302020204" pitchFamily="66" charset="0"/>
            </a:endParaRPr>
          </a:p>
        </p:txBody>
      </p:sp>
      <p:pic>
        <p:nvPicPr>
          <p:cNvPr id="5" name="Рисунок 4"/>
          <p:cNvPicPr>
            <a:picLocks noChangeAspect="1"/>
          </p:cNvPicPr>
          <p:nvPr/>
        </p:nvPicPr>
        <p:blipFill rotWithShape="1">
          <a:blip r:embed="rId2"/>
          <a:srcRect l="38383" t="29405" r="35476" b="11621"/>
          <a:stretch/>
        </p:blipFill>
        <p:spPr>
          <a:xfrm>
            <a:off x="70015" y="914401"/>
            <a:ext cx="4607324" cy="5846636"/>
          </a:xfrm>
          <a:prstGeom prst="rect">
            <a:avLst/>
          </a:prstGeom>
          <a:ln w="12700">
            <a:solidFill>
              <a:schemeClr val="accent1"/>
            </a:solidFill>
          </a:ln>
        </p:spPr>
      </p:pic>
      <p:pic>
        <p:nvPicPr>
          <p:cNvPr id="6" name="Рисунок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256" t="13184" r="26237" b="5050"/>
          <a:stretch/>
        </p:blipFill>
        <p:spPr>
          <a:xfrm>
            <a:off x="4858765" y="914401"/>
            <a:ext cx="7264958" cy="5687346"/>
          </a:xfrm>
          <a:prstGeom prst="rect">
            <a:avLst/>
          </a:prstGeom>
          <a:ln w="12700">
            <a:solidFill>
              <a:schemeClr val="accent1"/>
            </a:solidFill>
          </a:ln>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2" name="Прямоугольник 11"/>
          <p:cNvSpPr/>
          <p:nvPr/>
        </p:nvSpPr>
        <p:spPr>
          <a:xfrm>
            <a:off x="293297" y="1949077"/>
            <a:ext cx="4261449" cy="2139844"/>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56402" y="5011947"/>
            <a:ext cx="4398344" cy="1242204"/>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858765" y="4934309"/>
            <a:ext cx="3672759" cy="1667438"/>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29772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pic>
        <p:nvPicPr>
          <p:cNvPr id="5" name="Рисунок 4" descr="дод. 8 повідомлення ЗНЗ [Режим ограниченной функциональности] - Word"/>
          <p:cNvPicPr>
            <a:picLocks noChangeAspect="1"/>
          </p:cNvPicPr>
          <p:nvPr/>
        </p:nvPicPr>
        <p:blipFill rotWithShape="1">
          <a:blip r:embed="rId3">
            <a:extLst>
              <a:ext uri="{28A0092B-C50C-407E-A947-70E740481C1C}">
                <a14:useLocalDpi xmlns:a14="http://schemas.microsoft.com/office/drawing/2010/main" val="0"/>
              </a:ext>
            </a:extLst>
          </a:blip>
          <a:srcRect l="35024" t="21527" r="31438" b="6480"/>
          <a:stretch/>
        </p:blipFill>
        <p:spPr>
          <a:xfrm>
            <a:off x="4587591" y="122044"/>
            <a:ext cx="5664461" cy="6632439"/>
          </a:xfrm>
          <a:prstGeom prst="rect">
            <a:avLst/>
          </a:prstGeom>
          <a:ln>
            <a:solidFill>
              <a:srgbClr val="002060"/>
            </a:solidFill>
          </a:ln>
        </p:spPr>
      </p:pic>
      <p:sp>
        <p:nvSpPr>
          <p:cNvPr id="6" name="Прямоугольник 5"/>
          <p:cNvSpPr/>
          <p:nvPr/>
        </p:nvSpPr>
        <p:spPr>
          <a:xfrm>
            <a:off x="156402" y="2607556"/>
            <a:ext cx="4294828" cy="1578894"/>
          </a:xfrm>
          <a:prstGeom prst="rect">
            <a:avLst/>
          </a:prstGeom>
        </p:spPr>
        <p:txBody>
          <a:bodyPr wrap="square">
            <a:spAutoFit/>
          </a:bodyPr>
          <a:lstStyle/>
          <a:p>
            <a:pPr algn="ctr">
              <a:lnSpc>
                <a:spcPct val="115000"/>
              </a:lnSpc>
              <a:spcAft>
                <a:spcPts val="0"/>
              </a:spcAft>
            </a:pPr>
            <a:r>
              <a:rPr lang="uk-UA" sz="2800" b="1"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ВІДОМІСТЬ</a:t>
            </a:r>
            <a:endParaRPr lang="ru-RU" sz="2000" b="1"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15000"/>
              </a:lnSpc>
              <a:spcAft>
                <a:spcPts val="0"/>
              </a:spcAft>
            </a:pPr>
            <a:r>
              <a:rPr lang="uk-UA" sz="2800" b="1"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видачі індивідуальних конвертів</a:t>
            </a:r>
            <a:endParaRPr lang="ru-RU" sz="2000" b="1" dirty="0">
              <a:solidFill>
                <a:srgbClr val="002060"/>
              </a:solidFill>
              <a:effectLst/>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5494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3" name="TextBox 2"/>
          <p:cNvSpPr txBox="1"/>
          <p:nvPr/>
        </p:nvSpPr>
        <p:spPr>
          <a:xfrm>
            <a:off x="1712013" y="0"/>
            <a:ext cx="10140682" cy="523220"/>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Доступ до особистого кабінету</a:t>
            </a:r>
            <a:endParaRPr lang="uk-UA" sz="2800" b="1" dirty="0">
              <a:solidFill>
                <a:srgbClr val="002060"/>
              </a:solidFill>
              <a:latin typeface="Comic Sans MS" panose="030F0702030302020204" pitchFamily="66" charset="0"/>
            </a:endParaRPr>
          </a:p>
        </p:txBody>
      </p:sp>
      <p:sp>
        <p:nvSpPr>
          <p:cNvPr id="4" name="TextBox 3"/>
          <p:cNvSpPr txBox="1"/>
          <p:nvPr/>
        </p:nvSpPr>
        <p:spPr>
          <a:xfrm>
            <a:off x="2400300" y="1186402"/>
            <a:ext cx="2511334" cy="523220"/>
          </a:xfrm>
          <a:prstGeom prst="rect">
            <a:avLst/>
          </a:prstGeom>
          <a:noFill/>
        </p:spPr>
        <p:txBody>
          <a:bodyPr wrap="square" rtlCol="0">
            <a:spAutoFit/>
          </a:bodyPr>
          <a:lstStyle/>
          <a:p>
            <a:pPr algn="ctr"/>
            <a:r>
              <a:rPr lang="uk-UA" sz="2800" b="1" dirty="0" smtClean="0">
                <a:solidFill>
                  <a:srgbClr val="00B050"/>
                </a:solidFill>
                <a:latin typeface="Comic Sans MS" panose="030F0702030302020204" pitchFamily="66" charset="0"/>
              </a:rPr>
              <a:t>Пробне ЗНО</a:t>
            </a:r>
            <a:endParaRPr lang="uk-UA" sz="2800" b="1" dirty="0">
              <a:solidFill>
                <a:srgbClr val="00B050"/>
              </a:solidFill>
              <a:latin typeface="Comic Sans MS" panose="030F0702030302020204" pitchFamily="66" charset="0"/>
            </a:endParaRPr>
          </a:p>
        </p:txBody>
      </p:sp>
      <p:sp>
        <p:nvSpPr>
          <p:cNvPr id="5" name="TextBox 4"/>
          <p:cNvSpPr txBox="1"/>
          <p:nvPr/>
        </p:nvSpPr>
        <p:spPr>
          <a:xfrm>
            <a:off x="7947753" y="1143559"/>
            <a:ext cx="2785906" cy="523220"/>
          </a:xfrm>
          <a:prstGeom prst="rect">
            <a:avLst/>
          </a:prstGeom>
          <a:noFill/>
        </p:spPr>
        <p:txBody>
          <a:bodyPr wrap="square" rtlCol="0">
            <a:spAutoFit/>
          </a:bodyPr>
          <a:lstStyle/>
          <a:p>
            <a:pPr algn="ctr"/>
            <a:r>
              <a:rPr lang="uk-UA" sz="2800" b="1" dirty="0" smtClean="0">
                <a:solidFill>
                  <a:srgbClr val="FF3399"/>
                </a:solidFill>
                <a:latin typeface="Comic Sans MS" panose="030F0702030302020204" pitchFamily="66" charset="0"/>
              </a:rPr>
              <a:t>Основне ЗНО</a:t>
            </a:r>
            <a:endParaRPr lang="uk-UA" sz="2800" b="1" dirty="0">
              <a:solidFill>
                <a:srgbClr val="FF3399"/>
              </a:solidFill>
              <a:latin typeface="Comic Sans MS" panose="030F0702030302020204" pitchFamily="66" charset="0"/>
            </a:endParaRPr>
          </a:p>
        </p:txBody>
      </p:sp>
      <p:pic>
        <p:nvPicPr>
          <p:cNvPr id="6" name="Рисунок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7188" t="7963" r="15625" b="61852"/>
          <a:stretch/>
        </p:blipFill>
        <p:spPr>
          <a:xfrm>
            <a:off x="1394022" y="3684806"/>
            <a:ext cx="4396696" cy="1111103"/>
          </a:xfrm>
          <a:prstGeom prst="rect">
            <a:avLst/>
          </a:prstGeom>
          <a:ln>
            <a:solidFill>
              <a:schemeClr val="accent1"/>
            </a:solidFill>
          </a:ln>
        </p:spPr>
      </p:pic>
      <p:pic>
        <p:nvPicPr>
          <p:cNvPr id="7" name="Рисунок 6"/>
          <p:cNvPicPr>
            <a:picLocks noChangeAspect="1"/>
          </p:cNvPicPr>
          <p:nvPr/>
        </p:nvPicPr>
        <p:blipFill rotWithShape="1">
          <a:blip r:embed="rId5"/>
          <a:srcRect l="23021" t="12037" r="55000" b="78071"/>
          <a:stretch/>
        </p:blipFill>
        <p:spPr>
          <a:xfrm>
            <a:off x="7393286" y="3621480"/>
            <a:ext cx="4388992" cy="1111103"/>
          </a:xfrm>
          <a:prstGeom prst="rect">
            <a:avLst/>
          </a:prstGeom>
          <a:ln>
            <a:solidFill>
              <a:schemeClr val="accent1"/>
            </a:solidFill>
          </a:ln>
        </p:spPr>
      </p:pic>
      <p:sp>
        <p:nvSpPr>
          <p:cNvPr id="8" name="TextBox 7"/>
          <p:cNvSpPr txBox="1"/>
          <p:nvPr/>
        </p:nvSpPr>
        <p:spPr>
          <a:xfrm>
            <a:off x="1646613" y="5306847"/>
            <a:ext cx="3760714" cy="1200329"/>
          </a:xfrm>
          <a:prstGeom prst="rect">
            <a:avLst/>
          </a:prstGeom>
          <a:noFill/>
        </p:spPr>
        <p:txBody>
          <a:bodyPr wrap="square" rtlCol="0">
            <a:spAutoFit/>
          </a:bodyPr>
          <a:lstStyle/>
          <a:p>
            <a:pPr algn="ctr"/>
            <a:r>
              <a:rPr lang="uk-UA" sz="2400" b="1" dirty="0" smtClean="0">
                <a:latin typeface="Comic Sans MS" panose="030F0702030302020204" pitchFamily="66" charset="0"/>
              </a:rPr>
              <a:t>Логін та пароль отримані та збережені під час реєстрації</a:t>
            </a:r>
            <a:endParaRPr lang="uk-UA" sz="2400" b="1" dirty="0">
              <a:latin typeface="Comic Sans MS" panose="030F0702030302020204" pitchFamily="66" charset="0"/>
            </a:endParaRPr>
          </a:p>
        </p:txBody>
      </p:sp>
      <p:sp>
        <p:nvSpPr>
          <p:cNvPr id="9" name="TextBox 8"/>
          <p:cNvSpPr txBox="1"/>
          <p:nvPr/>
        </p:nvSpPr>
        <p:spPr>
          <a:xfrm>
            <a:off x="7941857" y="5327696"/>
            <a:ext cx="3429149" cy="1200329"/>
          </a:xfrm>
          <a:prstGeom prst="rect">
            <a:avLst/>
          </a:prstGeom>
          <a:noFill/>
        </p:spPr>
        <p:txBody>
          <a:bodyPr wrap="square" rtlCol="0">
            <a:spAutoFit/>
          </a:bodyPr>
          <a:lstStyle/>
          <a:p>
            <a:pPr algn="ctr"/>
            <a:r>
              <a:rPr lang="uk-UA" sz="2400" b="1" dirty="0" smtClean="0">
                <a:latin typeface="Comic Sans MS" panose="030F0702030302020204" pitchFamily="66" charset="0"/>
              </a:rPr>
              <a:t>Логін та пароль зазначені в </a:t>
            </a:r>
            <a:r>
              <a:rPr lang="uk-UA" sz="2400" b="1" dirty="0" smtClean="0">
                <a:solidFill>
                  <a:srgbClr val="FF3399"/>
                </a:solidFill>
                <a:latin typeface="Comic Sans MS" panose="030F0702030302020204" pitchFamily="66" charset="0"/>
              </a:rPr>
              <a:t>Сертифікаті</a:t>
            </a:r>
            <a:endParaRPr lang="uk-UA" sz="2400" b="1" dirty="0">
              <a:solidFill>
                <a:srgbClr val="FF3399"/>
              </a:solidFill>
              <a:latin typeface="Comic Sans MS" panose="030F0702030302020204" pitchFamily="66" charset="0"/>
            </a:endParaRPr>
          </a:p>
        </p:txBody>
      </p:sp>
      <p:sp>
        <p:nvSpPr>
          <p:cNvPr id="10" name="TextBox 9"/>
          <p:cNvSpPr txBox="1"/>
          <p:nvPr/>
        </p:nvSpPr>
        <p:spPr>
          <a:xfrm>
            <a:off x="1018902" y="2208643"/>
            <a:ext cx="5016137" cy="1384995"/>
          </a:xfrm>
          <a:prstGeom prst="rect">
            <a:avLst/>
          </a:prstGeom>
          <a:noFill/>
        </p:spPr>
        <p:txBody>
          <a:bodyPr wrap="square" rtlCol="0">
            <a:spAutoFit/>
          </a:bodyPr>
          <a:lstStyle/>
          <a:p>
            <a:pPr algn="ctr"/>
            <a:r>
              <a:rPr lang="uk-UA" sz="2800" b="1" dirty="0" smtClean="0">
                <a:latin typeface="Comic Sans MS" panose="030F0702030302020204" pitchFamily="66" charset="0"/>
              </a:rPr>
              <a:t>Сайт Харківського РЦОЯО </a:t>
            </a:r>
            <a:r>
              <a:rPr lang="en-US" sz="2800" b="1" dirty="0">
                <a:latin typeface="Comic Sans MS" panose="030F0702030302020204" pitchFamily="66" charset="0"/>
                <a:hlinkClick r:id="rId6"/>
              </a:rPr>
              <a:t>http://</a:t>
            </a:r>
            <a:r>
              <a:rPr lang="en-US" sz="2800" b="1" dirty="0" smtClean="0">
                <a:latin typeface="Comic Sans MS" panose="030F0702030302020204" pitchFamily="66" charset="0"/>
                <a:hlinkClick r:id="rId6"/>
              </a:rPr>
              <a:t>zno-kharkiv.org.ua/probne-zno</a:t>
            </a:r>
            <a:r>
              <a:rPr lang="uk-UA" sz="2800" b="1" dirty="0" smtClean="0">
                <a:latin typeface="Comic Sans MS" panose="030F0702030302020204" pitchFamily="66" charset="0"/>
              </a:rPr>
              <a:t> </a:t>
            </a:r>
            <a:endParaRPr lang="uk-UA" sz="2800" b="1" dirty="0">
              <a:latin typeface="Comic Sans MS" panose="030F0702030302020204" pitchFamily="66" charset="0"/>
            </a:endParaRPr>
          </a:p>
        </p:txBody>
      </p:sp>
      <p:sp>
        <p:nvSpPr>
          <p:cNvPr id="11" name="TextBox 10"/>
          <p:cNvSpPr txBox="1"/>
          <p:nvPr/>
        </p:nvSpPr>
        <p:spPr>
          <a:xfrm>
            <a:off x="7253821" y="2208643"/>
            <a:ext cx="4528457" cy="954107"/>
          </a:xfrm>
          <a:prstGeom prst="rect">
            <a:avLst/>
          </a:prstGeom>
          <a:noFill/>
        </p:spPr>
        <p:txBody>
          <a:bodyPr wrap="square" rtlCol="0">
            <a:spAutoFit/>
          </a:bodyPr>
          <a:lstStyle/>
          <a:p>
            <a:pPr algn="ctr"/>
            <a:r>
              <a:rPr lang="uk-UA" sz="2800" b="1" dirty="0" smtClean="0">
                <a:latin typeface="Comic Sans MS" panose="030F0702030302020204" pitchFamily="66" charset="0"/>
              </a:rPr>
              <a:t>Сайт УЦОЯО </a:t>
            </a:r>
            <a:r>
              <a:rPr lang="en-US" sz="2800" b="1" dirty="0">
                <a:latin typeface="Comic Sans MS" panose="030F0702030302020204" pitchFamily="66" charset="0"/>
                <a:hlinkClick r:id="rId7"/>
              </a:rPr>
              <a:t>http://</a:t>
            </a:r>
            <a:r>
              <a:rPr lang="en-US" sz="2800" b="1" dirty="0" smtClean="0">
                <a:latin typeface="Comic Sans MS" panose="030F0702030302020204" pitchFamily="66" charset="0"/>
                <a:hlinkClick r:id="rId7"/>
              </a:rPr>
              <a:t>testportal.gov.ua</a:t>
            </a:r>
            <a:r>
              <a:rPr lang="uk-UA" sz="2800" b="1" dirty="0" smtClean="0">
                <a:latin typeface="Comic Sans MS" panose="030F0702030302020204" pitchFamily="66" charset="0"/>
              </a:rPr>
              <a:t> </a:t>
            </a:r>
            <a:endParaRPr lang="uk-UA" sz="2800" b="1" dirty="0">
              <a:latin typeface="Comic Sans MS" panose="030F0702030302020204" pitchFamily="66" charset="0"/>
            </a:endParaRPr>
          </a:p>
        </p:txBody>
      </p:sp>
      <p:cxnSp>
        <p:nvCxnSpPr>
          <p:cNvPr id="12" name="Прямая со стрелкой 11"/>
          <p:cNvCxnSpPr/>
          <p:nvPr/>
        </p:nvCxnSpPr>
        <p:spPr>
          <a:xfrm>
            <a:off x="9403715" y="1709622"/>
            <a:ext cx="0" cy="46846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Прямая со стрелкой 12"/>
          <p:cNvCxnSpPr/>
          <p:nvPr/>
        </p:nvCxnSpPr>
        <p:spPr>
          <a:xfrm>
            <a:off x="3460115" y="1709622"/>
            <a:ext cx="0" cy="46846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Прямая со стрелкой 13"/>
          <p:cNvCxnSpPr/>
          <p:nvPr/>
        </p:nvCxnSpPr>
        <p:spPr>
          <a:xfrm>
            <a:off x="3490594" y="4795909"/>
            <a:ext cx="0" cy="46846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5" name="Прямая со стрелкой 14"/>
          <p:cNvCxnSpPr/>
          <p:nvPr/>
        </p:nvCxnSpPr>
        <p:spPr>
          <a:xfrm>
            <a:off x="9590594" y="4795909"/>
            <a:ext cx="0" cy="46846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Прямая со стрелкой 15"/>
          <p:cNvCxnSpPr/>
          <p:nvPr/>
        </p:nvCxnSpPr>
        <p:spPr>
          <a:xfrm flipH="1">
            <a:off x="3885351" y="492192"/>
            <a:ext cx="878238" cy="59210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7" name="Прямая со стрелкой 16"/>
          <p:cNvCxnSpPr/>
          <p:nvPr/>
        </p:nvCxnSpPr>
        <p:spPr>
          <a:xfrm>
            <a:off x="8397875" y="523220"/>
            <a:ext cx="1005840" cy="66318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076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5669" y="0"/>
            <a:ext cx="10067026" cy="523220"/>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Інформаційна сторінка </a:t>
            </a:r>
            <a:r>
              <a:rPr lang="uk-UA" sz="2400" b="1" dirty="0" smtClean="0">
                <a:solidFill>
                  <a:srgbClr val="002060"/>
                </a:solidFill>
                <a:latin typeface="Comic Sans MS" panose="030F0702030302020204" pitchFamily="66" charset="0"/>
              </a:rPr>
              <a:t>(номер Сертифіката та PIN-код) </a:t>
            </a:r>
            <a:endParaRPr lang="uk-UA" sz="2800" b="1" dirty="0">
              <a:solidFill>
                <a:srgbClr val="002060"/>
              </a:solidFill>
              <a:latin typeface="Comic Sans MS" panose="030F0702030302020204" pitchFamily="66"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1566980292"/>
              </p:ext>
            </p:extLst>
          </p:nvPr>
        </p:nvGraphicFramePr>
        <p:xfrm>
          <a:off x="406751" y="5395496"/>
          <a:ext cx="11684156" cy="1310640"/>
        </p:xfrm>
        <a:graphic>
          <a:graphicData uri="http://schemas.openxmlformats.org/drawingml/2006/table">
            <a:tbl>
              <a:tblPr firstRow="1" bandRow="1">
                <a:tableStyleId>{69CF1AB2-1976-4502-BF36-3FF5EA218861}</a:tableStyleId>
              </a:tblPr>
              <a:tblGrid>
                <a:gridCol w="11684156">
                  <a:extLst>
                    <a:ext uri="{9D8B030D-6E8A-4147-A177-3AD203B41FA5}">
                      <a16:colId xmlns:a16="http://schemas.microsoft.com/office/drawing/2014/main" xmlns="" val="3492125876"/>
                    </a:ext>
                  </a:extLst>
                </a:gridCol>
              </a:tblGrid>
              <a:tr h="1240935">
                <a:tc>
                  <a:txBody>
                    <a:bodyPr/>
                    <a:lstStyle/>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noProof="0" dirty="0" smtClean="0">
                          <a:latin typeface="Comic Sans MS" panose="030F0702030302020204" pitchFamily="66" charset="0"/>
                        </a:rPr>
                        <a:t>розміщується інформація щодо реєстраційних даних;</a:t>
                      </a:r>
                    </a:p>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noProof="0" dirty="0" smtClean="0">
                          <a:latin typeface="Comic Sans MS" panose="030F0702030302020204" pitchFamily="66" charset="0"/>
                        </a:rPr>
                        <a:t>розміщується </a:t>
                      </a:r>
                      <a:r>
                        <a:rPr lang="uk-UA" sz="2000" baseline="0" noProof="0" dirty="0" smtClean="0">
                          <a:latin typeface="Comic Sans MS" panose="030F0702030302020204" pitchFamily="66" charset="0"/>
                        </a:rPr>
                        <a:t> </a:t>
                      </a:r>
                      <a:r>
                        <a:rPr lang="uk-UA" sz="2000" noProof="0" dirty="0" smtClean="0">
                          <a:latin typeface="Comic Sans MS" panose="030F0702030302020204" pitchFamily="66" charset="0"/>
                        </a:rPr>
                        <a:t>Запрошення-перепустка із зазначенням місця та часу проходження ЗНО;</a:t>
                      </a:r>
                    </a:p>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aseline="0" noProof="0" dirty="0" smtClean="0">
                          <a:latin typeface="Comic Sans MS" panose="030F0702030302020204" pitchFamily="66" charset="0"/>
                        </a:rPr>
                        <a:t>р</a:t>
                      </a:r>
                      <a:r>
                        <a:rPr lang="uk-UA" sz="2000" noProof="0" dirty="0" smtClean="0">
                          <a:latin typeface="Comic Sans MS" panose="030F0702030302020204" pitchFamily="66" charset="0"/>
                        </a:rPr>
                        <a:t>озміщується</a:t>
                      </a:r>
                      <a:r>
                        <a:rPr lang="uk-UA" sz="2000" baseline="0" noProof="0" dirty="0" smtClean="0">
                          <a:latin typeface="Comic Sans MS" panose="030F0702030302020204" pitchFamily="66" charset="0"/>
                        </a:rPr>
                        <a:t> </a:t>
                      </a:r>
                      <a:r>
                        <a:rPr lang="uk-UA" sz="2000" noProof="0" dirty="0" smtClean="0">
                          <a:latin typeface="Comic Sans MS" panose="030F0702030302020204" pitchFamily="66" charset="0"/>
                        </a:rPr>
                        <a:t>Інформаційна картка із результатами ЗНО.</a:t>
                      </a:r>
                    </a:p>
                  </a:txBody>
                  <a:tcPr anchor="ctr"/>
                </a:tc>
                <a:extLst>
                  <a:ext uri="{0D108BD9-81ED-4DB2-BD59-A6C34878D82A}">
                    <a16:rowId xmlns:a16="http://schemas.microsoft.com/office/drawing/2014/main" xmlns="" val="3996739355"/>
                  </a:ext>
                </a:extLst>
              </a:tr>
            </a:tbl>
          </a:graphicData>
        </a:graphic>
      </p:graphicFrame>
      <p:pic>
        <p:nvPicPr>
          <p:cNvPr id="5" name="Рисунок 4"/>
          <p:cNvPicPr>
            <a:picLocks noChangeAspect="1"/>
          </p:cNvPicPr>
          <p:nvPr/>
        </p:nvPicPr>
        <p:blipFill rotWithShape="1">
          <a:blip r:embed="rId2"/>
          <a:srcRect t="6840" r="28964" b="19075"/>
          <a:stretch/>
        </p:blipFill>
        <p:spPr>
          <a:xfrm>
            <a:off x="2541073" y="523220"/>
            <a:ext cx="8168026" cy="479168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2" name="Прямоугольник 11"/>
          <p:cNvSpPr/>
          <p:nvPr/>
        </p:nvSpPr>
        <p:spPr>
          <a:xfrm>
            <a:off x="6625086" y="1737302"/>
            <a:ext cx="3053751" cy="24637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75731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52" y="586522"/>
            <a:ext cx="4593595" cy="522747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7" name="Заголовок 4"/>
          <p:cNvSpPr txBox="1">
            <a:spLocks/>
          </p:cNvSpPr>
          <p:nvPr/>
        </p:nvSpPr>
        <p:spPr>
          <a:xfrm>
            <a:off x="1421364" y="30313"/>
            <a:ext cx="5549146" cy="7723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solidFill>
                  <a:srgbClr val="002060"/>
                </a:solidFill>
                <a:latin typeface="Comic Sans MS" panose="030F0702030302020204" pitchFamily="66" charset="0"/>
              </a:rPr>
              <a:t>Запрошення на ЗНО</a:t>
            </a:r>
            <a:endParaRPr lang="ru-RU" sz="3600" b="1" dirty="0">
              <a:solidFill>
                <a:srgbClr val="002060"/>
              </a:solidFill>
              <a:latin typeface="Comic Sans MS" panose="030F0702030302020204" pitchFamily="66" charset="0"/>
            </a:endParaRPr>
          </a:p>
        </p:txBody>
      </p:sp>
      <p:sp>
        <p:nvSpPr>
          <p:cNvPr id="8" name="Прямоугольник 7"/>
          <p:cNvSpPr/>
          <p:nvPr/>
        </p:nvSpPr>
        <p:spPr>
          <a:xfrm>
            <a:off x="1252868" y="5888279"/>
            <a:ext cx="5298613" cy="923330"/>
          </a:xfrm>
          <a:prstGeom prst="rect">
            <a:avLst/>
          </a:prstGeom>
        </p:spPr>
        <p:txBody>
          <a:bodyPr wrap="square">
            <a:spAutoFit/>
          </a:bodyPr>
          <a:lstStyle/>
          <a:p>
            <a:pPr algn="ctr"/>
            <a:r>
              <a:rPr lang="uk-UA" dirty="0">
                <a:latin typeface="Comic Sans MS" panose="030F0702030302020204" pitchFamily="66" charset="0"/>
              </a:rPr>
              <a:t>Розміщуються </a:t>
            </a:r>
            <a:endParaRPr lang="uk-UA" dirty="0" smtClean="0">
              <a:latin typeface="Comic Sans MS" panose="030F0702030302020204" pitchFamily="66" charset="0"/>
            </a:endParaRPr>
          </a:p>
          <a:p>
            <a:pPr algn="ctr"/>
            <a:r>
              <a:rPr lang="uk-UA" b="1" dirty="0" smtClean="0">
                <a:latin typeface="Comic Sans MS" panose="030F0702030302020204" pitchFamily="66" charset="0"/>
              </a:rPr>
              <a:t>на </a:t>
            </a:r>
            <a:r>
              <a:rPr lang="uk-UA" b="1" dirty="0">
                <a:latin typeface="Comic Sans MS" panose="030F0702030302020204" pitchFamily="66" charset="0"/>
              </a:rPr>
              <a:t>інформаційних сторінках учасників </a:t>
            </a:r>
            <a:r>
              <a:rPr lang="uk-UA" b="1" dirty="0" smtClean="0">
                <a:latin typeface="Comic Sans MS" panose="030F0702030302020204" pitchFamily="66" charset="0"/>
              </a:rPr>
              <a:t>на сайті УЦОЯО </a:t>
            </a:r>
            <a:r>
              <a:rPr lang="uk-UA" b="1" dirty="0" smtClean="0">
                <a:solidFill>
                  <a:srgbClr val="FF0066"/>
                </a:solidFill>
                <a:latin typeface="Comic Sans MS" panose="030F0702030302020204" pitchFamily="66" charset="0"/>
              </a:rPr>
              <a:t>до 30.04.2018</a:t>
            </a:r>
            <a:endParaRPr lang="ru-RU" dirty="0">
              <a:latin typeface="Comic Sans MS" panose="030F0702030302020204" pitchFamily="66" charset="0"/>
            </a:endParaRPr>
          </a:p>
        </p:txBody>
      </p:sp>
      <p:pic>
        <p:nvPicPr>
          <p:cNvPr id="9" name="Рисунок 8"/>
          <p:cNvPicPr>
            <a:picLocks noChangeAspect="1"/>
          </p:cNvPicPr>
          <p:nvPr/>
        </p:nvPicPr>
        <p:blipFill rotWithShape="1">
          <a:blip r:embed="rId4"/>
          <a:srcRect l="30502" t="16900" r="29706" b="5690"/>
          <a:stretch/>
        </p:blipFill>
        <p:spPr>
          <a:xfrm>
            <a:off x="7101685" y="586523"/>
            <a:ext cx="4467578" cy="5227477"/>
          </a:xfrm>
          <a:prstGeom prst="rect">
            <a:avLst/>
          </a:prstGeom>
          <a:solidFill>
            <a:schemeClr val="tx1"/>
          </a:solidFill>
          <a:ln>
            <a:solidFill>
              <a:srgbClr val="002060"/>
            </a:solidFill>
          </a:ln>
        </p:spPr>
      </p:pic>
      <p:sp>
        <p:nvSpPr>
          <p:cNvPr id="10" name="Заголовок 4"/>
          <p:cNvSpPr txBox="1">
            <a:spLocks/>
          </p:cNvSpPr>
          <p:nvPr/>
        </p:nvSpPr>
        <p:spPr>
          <a:xfrm>
            <a:off x="6679861" y="0"/>
            <a:ext cx="5485956" cy="6814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solidFill>
                  <a:srgbClr val="002060"/>
                </a:solidFill>
                <a:latin typeface="Comic Sans MS" panose="030F0702030302020204" pitchFamily="66" charset="0"/>
              </a:rPr>
              <a:t>Інформаційна картка</a:t>
            </a:r>
            <a:endParaRPr lang="ru-RU" sz="3600" b="1" dirty="0">
              <a:solidFill>
                <a:srgbClr val="002060"/>
              </a:solidFill>
              <a:latin typeface="Comic Sans MS" panose="030F0702030302020204" pitchFamily="66" charset="0"/>
            </a:endParaRPr>
          </a:p>
        </p:txBody>
      </p:sp>
      <p:sp>
        <p:nvSpPr>
          <p:cNvPr id="11" name="Прямоугольник 10"/>
          <p:cNvSpPr/>
          <p:nvPr/>
        </p:nvSpPr>
        <p:spPr>
          <a:xfrm>
            <a:off x="7077526" y="5814000"/>
            <a:ext cx="4690625" cy="923330"/>
          </a:xfrm>
          <a:prstGeom prst="rect">
            <a:avLst/>
          </a:prstGeom>
        </p:spPr>
        <p:txBody>
          <a:bodyPr wrap="square">
            <a:spAutoFit/>
          </a:bodyPr>
          <a:lstStyle/>
          <a:p>
            <a:pPr algn="ctr"/>
            <a:r>
              <a:rPr lang="uk-UA" dirty="0" smtClean="0">
                <a:latin typeface="Comic Sans MS" panose="030F0702030302020204" pitchFamily="66" charset="0"/>
              </a:rPr>
              <a:t>Розміщується </a:t>
            </a:r>
          </a:p>
          <a:p>
            <a:pPr algn="ctr"/>
            <a:r>
              <a:rPr lang="uk-UA" b="1" dirty="0" smtClean="0">
                <a:latin typeface="Comic Sans MS" panose="030F0702030302020204" pitchFamily="66" charset="0"/>
              </a:rPr>
              <a:t>на </a:t>
            </a:r>
            <a:r>
              <a:rPr lang="uk-UA" b="1" dirty="0">
                <a:latin typeface="Comic Sans MS" panose="030F0702030302020204" pitchFamily="66" charset="0"/>
              </a:rPr>
              <a:t>інформаційних сторінках учасників </a:t>
            </a:r>
            <a:endParaRPr lang="uk-UA" b="1" dirty="0" smtClean="0">
              <a:latin typeface="Comic Sans MS" panose="030F0702030302020204" pitchFamily="66" charset="0"/>
            </a:endParaRPr>
          </a:p>
          <a:p>
            <a:pPr algn="ctr"/>
            <a:r>
              <a:rPr lang="uk-UA" b="1" dirty="0" smtClean="0">
                <a:latin typeface="Comic Sans MS" panose="030F0702030302020204" pitchFamily="66" charset="0"/>
              </a:rPr>
              <a:t>на сайті УЦОЯО </a:t>
            </a:r>
            <a:r>
              <a:rPr lang="uk-UA" b="1" dirty="0">
                <a:solidFill>
                  <a:srgbClr val="FF0066"/>
                </a:solidFill>
                <a:latin typeface="Comic Sans MS" panose="030F0702030302020204" pitchFamily="66" charset="0"/>
              </a:rPr>
              <a:t>до </a:t>
            </a:r>
            <a:r>
              <a:rPr lang="uk-UA" b="1" dirty="0" smtClean="0">
                <a:solidFill>
                  <a:srgbClr val="FF0066"/>
                </a:solidFill>
                <a:latin typeface="Comic Sans MS" panose="030F0702030302020204" pitchFamily="66" charset="0"/>
              </a:rPr>
              <a:t>21.06.2018</a:t>
            </a:r>
            <a:endParaRPr lang="ru-RU" dirty="0">
              <a:latin typeface="Comic Sans MS" panose="030F0702030302020204" pitchFamily="66" charset="0"/>
            </a:endParaRPr>
          </a:p>
        </p:txBody>
      </p:sp>
    </p:spTree>
    <p:extLst>
      <p:ext uri="{BB962C8B-B14F-4D97-AF65-F5344CB8AC3E}">
        <p14:creationId xmlns:p14="http://schemas.microsoft.com/office/powerpoint/2010/main" val="1523411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9553" y="-299879"/>
            <a:ext cx="8430334" cy="1325563"/>
          </a:xfrm>
        </p:spPr>
        <p:txBody>
          <a:bodyPr>
            <a:normAutofit/>
          </a:bodyPr>
          <a:lstStyle/>
          <a:p>
            <a:r>
              <a:rPr lang="uk-UA" sz="32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t>Інформаційно-роз'яснювальна </a:t>
            </a:r>
            <a:r>
              <a:rPr lang="uk-UA" sz="3200" b="1" dirty="0">
                <a:solidFill>
                  <a:srgbClr val="002060"/>
                </a:solidFill>
                <a:effectLst>
                  <a:outerShdw blurRad="38100" dist="38100" dir="2700000" algn="tl">
                    <a:srgbClr val="C0C0C0"/>
                  </a:outerShdw>
                </a:effectLst>
                <a:latin typeface="Comic Sans MS" panose="030F0702030302020204" pitchFamily="66" charset="0"/>
                <a:ea typeface="+mn-ea"/>
                <a:cs typeface="+mn-cs"/>
              </a:rPr>
              <a:t>робота</a:t>
            </a:r>
            <a:endParaRPr lang="ru-RU" sz="3200" b="1" dirty="0">
              <a:solidFill>
                <a:srgbClr val="002060"/>
              </a:solidFill>
              <a:effectLst>
                <a:outerShdw blurRad="38100" dist="38100" dir="2700000" algn="tl">
                  <a:srgbClr val="C0C0C0"/>
                </a:outerShdw>
              </a:effectLst>
              <a:latin typeface="Comic Sans MS" panose="030F0702030302020204" pitchFamily="66" charset="0"/>
              <a:ea typeface="+mn-ea"/>
              <a:cs typeface="+mn-cs"/>
            </a:endParaRPr>
          </a:p>
        </p:txBody>
      </p:sp>
      <p:sp>
        <p:nvSpPr>
          <p:cNvPr id="3" name="Объект 2"/>
          <p:cNvSpPr>
            <a:spLocks noGrp="1"/>
          </p:cNvSpPr>
          <p:nvPr>
            <p:ph idx="1"/>
          </p:nvPr>
        </p:nvSpPr>
        <p:spPr/>
        <p:txBody>
          <a:bodyPr>
            <a:normAutofit/>
          </a:bodyPr>
          <a:lstStyle/>
          <a:p>
            <a:pPr marL="0" indent="0">
              <a:buNone/>
            </a:pPr>
            <a:r>
              <a:rPr lang="uk-UA" dirty="0" smtClean="0"/>
              <a:t>	</a:t>
            </a:r>
          </a:p>
        </p:txBody>
      </p:sp>
      <p:graphicFrame>
        <p:nvGraphicFramePr>
          <p:cNvPr id="4" name="Таблица 3"/>
          <p:cNvGraphicFramePr>
            <a:graphicFrameLocks noGrp="1"/>
          </p:cNvGraphicFramePr>
          <p:nvPr>
            <p:extLst>
              <p:ext uri="{D42A27DB-BD31-4B8C-83A1-F6EECF244321}">
                <p14:modId xmlns:p14="http://schemas.microsoft.com/office/powerpoint/2010/main" val="2983505224"/>
              </p:ext>
            </p:extLst>
          </p:nvPr>
        </p:nvGraphicFramePr>
        <p:xfrm>
          <a:off x="984594" y="2355374"/>
          <a:ext cx="10640291" cy="4114800"/>
        </p:xfrm>
        <a:graphic>
          <a:graphicData uri="http://schemas.openxmlformats.org/drawingml/2006/table">
            <a:tbl>
              <a:tblPr firstRow="1" bandRow="1">
                <a:tableStyleId>{5C22544A-7EE6-4342-B048-85BDC9FD1C3A}</a:tableStyleId>
              </a:tblPr>
              <a:tblGrid>
                <a:gridCol w="1758606">
                  <a:extLst>
                    <a:ext uri="{9D8B030D-6E8A-4147-A177-3AD203B41FA5}">
                      <a16:colId xmlns:a16="http://schemas.microsoft.com/office/drawing/2014/main" xmlns="" val="3021440351"/>
                    </a:ext>
                  </a:extLst>
                </a:gridCol>
                <a:gridCol w="8881685">
                  <a:extLst>
                    <a:ext uri="{9D8B030D-6E8A-4147-A177-3AD203B41FA5}">
                      <a16:colId xmlns:a16="http://schemas.microsoft.com/office/drawing/2014/main" xmlns="" val="2519905713"/>
                    </a:ext>
                  </a:extLst>
                </a:gridCol>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400" dirty="0" smtClean="0">
                          <a:solidFill>
                            <a:schemeClr val="tx1"/>
                          </a:solidFill>
                          <a:latin typeface="Comic Sans MS" panose="030F0702030302020204" pitchFamily="66" charset="0"/>
                        </a:rPr>
                        <a:t>Перші правильні відповіді на питання </a:t>
                      </a:r>
                      <a:r>
                        <a:rPr lang="uk-UA" sz="2400" dirty="0" err="1" smtClean="0">
                          <a:solidFill>
                            <a:schemeClr val="tx1"/>
                          </a:solidFill>
                          <a:latin typeface="Comic Sans MS" panose="030F0702030302020204" pitchFamily="66" charset="0"/>
                        </a:rPr>
                        <a:t>квесту</a:t>
                      </a:r>
                      <a:r>
                        <a:rPr lang="uk-UA" sz="2400" dirty="0" smtClean="0">
                          <a:solidFill>
                            <a:schemeClr val="tx1"/>
                          </a:solidFill>
                          <a:latin typeface="Comic Sans MS" panose="030F0702030302020204" pitchFamily="66" charset="0"/>
                        </a:rPr>
                        <a:t>:</a:t>
                      </a:r>
                      <a:endParaRPr lang="ru-RU" sz="2400" dirty="0" smtClean="0">
                        <a:solidFill>
                          <a:schemeClr val="tx1"/>
                        </a:solidFill>
                        <a:latin typeface="Comic Sans MS" panose="030F0702030302020204" pitchFamily="66" charset="0"/>
                      </a:endParaRPr>
                    </a:p>
                  </a:txBody>
                  <a:tcPr/>
                </a:tc>
                <a:tc hMerge="1">
                  <a:txBody>
                    <a:bodyPr/>
                    <a:lstStyle/>
                    <a:p>
                      <a:endParaRPr lang="ru-RU" dirty="0"/>
                    </a:p>
                  </a:txBody>
                  <a:tcPr/>
                </a:tc>
                <a:extLst>
                  <a:ext uri="{0D108BD9-81ED-4DB2-BD59-A6C34878D82A}">
                    <a16:rowId xmlns:a16="http://schemas.microsoft.com/office/drawing/2014/main" xmlns="" val="3609954887"/>
                  </a:ext>
                </a:extLst>
              </a:tr>
              <a:tr h="370840">
                <a:tc rowSpan="3">
                  <a:txBody>
                    <a:bodyPr/>
                    <a:lstStyle/>
                    <a:p>
                      <a:r>
                        <a:rPr lang="en-US" sz="2400" dirty="0" smtClean="0">
                          <a:latin typeface="Comic Sans MS" panose="030F0702030302020204" pitchFamily="66" charset="0"/>
                        </a:rPr>
                        <a:t>Facebook:</a:t>
                      </a:r>
                      <a:endParaRPr lang="ru-RU" sz="2400" dirty="0">
                        <a:latin typeface="Comic Sans MS" panose="030F0702030302020204" pitchFamily="66"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400" dirty="0" smtClean="0">
                          <a:solidFill>
                            <a:srgbClr val="000000"/>
                          </a:solidFill>
                          <a:latin typeface="Comic Sans MS" panose="030F0702030302020204" pitchFamily="66" charset="0"/>
                        </a:rPr>
                        <a:t>Свеська </a:t>
                      </a:r>
                      <a:r>
                        <a:rPr lang="uk-UA" sz="2400" noProof="0" dirty="0" smtClean="0">
                          <a:solidFill>
                            <a:srgbClr val="000000"/>
                          </a:solidFill>
                          <a:latin typeface="Comic Sans MS" panose="030F0702030302020204" pitchFamily="66" charset="0"/>
                        </a:rPr>
                        <a:t>спеціалізована</a:t>
                      </a:r>
                      <a:r>
                        <a:rPr lang="ru-RU" sz="2400" dirty="0" smtClean="0">
                          <a:solidFill>
                            <a:srgbClr val="000000"/>
                          </a:solidFill>
                          <a:latin typeface="Comic Sans MS" panose="030F0702030302020204" pitchFamily="66" charset="0"/>
                        </a:rPr>
                        <a:t> школа </a:t>
                      </a:r>
                      <a:r>
                        <a:rPr lang="en-US" sz="2400" dirty="0" smtClean="0">
                          <a:solidFill>
                            <a:srgbClr val="000000"/>
                          </a:solidFill>
                          <a:latin typeface="Comic Sans MS" panose="030F0702030302020204" pitchFamily="66" charset="0"/>
                        </a:rPr>
                        <a:t>I-III </a:t>
                      </a:r>
                      <a:r>
                        <a:rPr lang="uk-UA" sz="2400" noProof="0" dirty="0" smtClean="0">
                          <a:solidFill>
                            <a:srgbClr val="000000"/>
                          </a:solidFill>
                          <a:latin typeface="Comic Sans MS" panose="030F0702030302020204" pitchFamily="66" charset="0"/>
                        </a:rPr>
                        <a:t>ступенів</a:t>
                      </a:r>
                      <a:r>
                        <a:rPr lang="ru-RU" sz="2400" dirty="0" smtClean="0">
                          <a:solidFill>
                            <a:srgbClr val="000000"/>
                          </a:solidFill>
                          <a:latin typeface="Comic Sans MS" panose="030F0702030302020204" pitchFamily="66" charset="0"/>
                        </a:rPr>
                        <a:t> № 1 </a:t>
                      </a:r>
                      <a:r>
                        <a:rPr lang="uk-UA" sz="2400" noProof="0" dirty="0" smtClean="0">
                          <a:solidFill>
                            <a:srgbClr val="000000"/>
                          </a:solidFill>
                          <a:latin typeface="Comic Sans MS" panose="030F0702030302020204" pitchFamily="66" charset="0"/>
                        </a:rPr>
                        <a:t>Ямпільської районної</a:t>
                      </a:r>
                      <a:r>
                        <a:rPr lang="ru-RU" sz="2400" dirty="0" smtClean="0">
                          <a:solidFill>
                            <a:srgbClr val="000000"/>
                          </a:solidFill>
                          <a:latin typeface="Comic Sans MS" panose="030F0702030302020204" pitchFamily="66" charset="0"/>
                        </a:rPr>
                        <a:t> ради </a:t>
                      </a:r>
                      <a:r>
                        <a:rPr lang="uk-UA" sz="2400" noProof="0" dirty="0" smtClean="0">
                          <a:solidFill>
                            <a:srgbClr val="000000"/>
                          </a:solidFill>
                          <a:latin typeface="Comic Sans MS" panose="030F0702030302020204" pitchFamily="66" charset="0"/>
                        </a:rPr>
                        <a:t>Сумської області</a:t>
                      </a:r>
                      <a:endParaRPr lang="uk-UA" sz="2400" noProof="0" dirty="0" smtClean="0">
                        <a:latin typeface="Comic Sans MS" panose="030F0702030302020204" pitchFamily="66" charset="0"/>
                      </a:endParaRPr>
                    </a:p>
                  </a:txBody>
                  <a:tcPr/>
                </a:tc>
                <a:extLst>
                  <a:ext uri="{0D108BD9-81ED-4DB2-BD59-A6C34878D82A}">
                    <a16:rowId xmlns:a16="http://schemas.microsoft.com/office/drawing/2014/main" xmlns="" val="1396899553"/>
                  </a:ext>
                </a:extLst>
              </a:tr>
              <a:tr h="370840">
                <a:tc vMerge="1">
                  <a:txBody>
                    <a:bodyPr/>
                    <a:lstStyle/>
                    <a:p>
                      <a:endParaRPr lang="ru-RU"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400" dirty="0" smtClean="0">
                          <a:solidFill>
                            <a:srgbClr val="000000"/>
                          </a:solidFill>
                          <a:latin typeface="Comic Sans MS" panose="030F0702030302020204" pitchFamily="66" charset="0"/>
                        </a:rPr>
                        <a:t>Бугруватська </a:t>
                      </a:r>
                      <a:r>
                        <a:rPr lang="uk-UA" sz="2400" noProof="0" dirty="0" smtClean="0">
                          <a:solidFill>
                            <a:srgbClr val="000000"/>
                          </a:solidFill>
                          <a:latin typeface="Comic Sans MS" panose="030F0702030302020204" pitchFamily="66" charset="0"/>
                        </a:rPr>
                        <a:t>загальноосвітня</a:t>
                      </a:r>
                      <a:r>
                        <a:rPr lang="ru-RU" sz="2400" dirty="0" smtClean="0">
                          <a:solidFill>
                            <a:srgbClr val="000000"/>
                          </a:solidFill>
                          <a:latin typeface="Comic Sans MS" panose="030F0702030302020204" pitchFamily="66" charset="0"/>
                        </a:rPr>
                        <a:t> школа </a:t>
                      </a:r>
                      <a:r>
                        <a:rPr lang="en-US" sz="2400" dirty="0" smtClean="0">
                          <a:solidFill>
                            <a:srgbClr val="000000"/>
                          </a:solidFill>
                          <a:latin typeface="Comic Sans MS" panose="030F0702030302020204" pitchFamily="66" charset="0"/>
                        </a:rPr>
                        <a:t>I-III </a:t>
                      </a:r>
                      <a:r>
                        <a:rPr lang="uk-UA" sz="2400" noProof="0" dirty="0" smtClean="0">
                          <a:solidFill>
                            <a:srgbClr val="000000"/>
                          </a:solidFill>
                          <a:latin typeface="Comic Sans MS" panose="030F0702030302020204" pitchFamily="66" charset="0"/>
                        </a:rPr>
                        <a:t>ступенів Охтирської районної ради Сумської області</a:t>
                      </a:r>
                      <a:endParaRPr lang="uk-UA" sz="2400" noProof="0" dirty="0" smtClean="0">
                        <a:latin typeface="Comic Sans MS" panose="030F0702030302020204" pitchFamily="66" charset="0"/>
                      </a:endParaRPr>
                    </a:p>
                  </a:txBody>
                  <a:tcPr/>
                </a:tc>
                <a:extLst>
                  <a:ext uri="{0D108BD9-81ED-4DB2-BD59-A6C34878D82A}">
                    <a16:rowId xmlns:a16="http://schemas.microsoft.com/office/drawing/2014/main" xmlns="" val="2924598151"/>
                  </a:ext>
                </a:extLst>
              </a:tr>
              <a:tr h="370840">
                <a:tc vMerge="1">
                  <a:txBody>
                    <a:bodyPr/>
                    <a:lstStyle/>
                    <a:p>
                      <a:endParaRPr lang="ru-RU"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400" dirty="0" smtClean="0">
                          <a:solidFill>
                            <a:srgbClr val="000000"/>
                          </a:solidFill>
                          <a:latin typeface="Comic Sans MS" panose="030F0702030302020204" pitchFamily="66" charset="0"/>
                        </a:rPr>
                        <a:t>Низівська </a:t>
                      </a:r>
                      <a:r>
                        <a:rPr lang="uk-UA" sz="2400" noProof="0" dirty="0" smtClean="0">
                          <a:solidFill>
                            <a:srgbClr val="000000"/>
                          </a:solidFill>
                          <a:latin typeface="Comic Sans MS" panose="030F0702030302020204" pitchFamily="66" charset="0"/>
                        </a:rPr>
                        <a:t>загальноосвітня</a:t>
                      </a:r>
                      <a:r>
                        <a:rPr lang="ru-RU" sz="2400" dirty="0" smtClean="0">
                          <a:solidFill>
                            <a:srgbClr val="000000"/>
                          </a:solidFill>
                          <a:latin typeface="Comic Sans MS" panose="030F0702030302020204" pitchFamily="66" charset="0"/>
                        </a:rPr>
                        <a:t> школа </a:t>
                      </a:r>
                      <a:r>
                        <a:rPr lang="en-US" sz="2400" dirty="0" smtClean="0">
                          <a:solidFill>
                            <a:srgbClr val="000000"/>
                          </a:solidFill>
                          <a:latin typeface="Comic Sans MS" panose="030F0702030302020204" pitchFamily="66" charset="0"/>
                        </a:rPr>
                        <a:t>I-III </a:t>
                      </a:r>
                      <a:r>
                        <a:rPr lang="uk-UA" sz="2400" noProof="0" dirty="0" smtClean="0">
                          <a:solidFill>
                            <a:srgbClr val="000000"/>
                          </a:solidFill>
                          <a:latin typeface="Comic Sans MS" panose="030F0702030302020204" pitchFamily="66" charset="0"/>
                        </a:rPr>
                        <a:t>ступенів Сумської районної ради Сумської області</a:t>
                      </a:r>
                      <a:endParaRPr lang="uk-UA" sz="2400" noProof="0" dirty="0" smtClean="0">
                        <a:latin typeface="Comic Sans MS" panose="030F0702030302020204" pitchFamily="66" charset="0"/>
                      </a:endParaRPr>
                    </a:p>
                  </a:txBody>
                  <a:tcPr/>
                </a:tc>
                <a:extLst>
                  <a:ext uri="{0D108BD9-81ED-4DB2-BD59-A6C34878D82A}">
                    <a16:rowId xmlns:a16="http://schemas.microsoft.com/office/drawing/2014/main" xmlns="" val="2952683451"/>
                  </a:ext>
                </a:extLst>
              </a:tr>
              <a:tr h="370840">
                <a:tc>
                  <a:txBody>
                    <a:bodyPr/>
                    <a:lstStyle/>
                    <a:p>
                      <a:r>
                        <a:rPr lang="en-US" sz="2400" b="0" i="0" kern="1200" dirty="0" smtClean="0">
                          <a:solidFill>
                            <a:schemeClr val="dk1"/>
                          </a:solidFill>
                          <a:effectLst/>
                          <a:latin typeface="Comic Sans MS" panose="030F0702030302020204" pitchFamily="66" charset="0"/>
                          <a:ea typeface="+mn-ea"/>
                          <a:cs typeface="+mn-cs"/>
                        </a:rPr>
                        <a:t>Instagram:</a:t>
                      </a:r>
                      <a:endParaRPr lang="ru-RU" sz="2400" dirty="0">
                        <a:latin typeface="Comic Sans MS" panose="030F0702030302020204" pitchFamily="66"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400" noProof="0" dirty="0" smtClean="0">
                          <a:solidFill>
                            <a:srgbClr val="000000"/>
                          </a:solidFill>
                          <a:latin typeface="Comic Sans MS" panose="030F0702030302020204" pitchFamily="66" charset="0"/>
                        </a:rPr>
                        <a:t>Успенська загальноосвітня</a:t>
                      </a:r>
                      <a:r>
                        <a:rPr lang="ru-RU" sz="2400" dirty="0" smtClean="0">
                          <a:solidFill>
                            <a:srgbClr val="000000"/>
                          </a:solidFill>
                          <a:latin typeface="Comic Sans MS" panose="030F0702030302020204" pitchFamily="66" charset="0"/>
                        </a:rPr>
                        <a:t> школа </a:t>
                      </a:r>
                      <a:r>
                        <a:rPr lang="en-US" sz="2400" dirty="0" smtClean="0">
                          <a:solidFill>
                            <a:srgbClr val="000000"/>
                          </a:solidFill>
                          <a:latin typeface="Comic Sans MS" panose="030F0702030302020204" pitchFamily="66" charset="0"/>
                        </a:rPr>
                        <a:t>I-III </a:t>
                      </a:r>
                      <a:r>
                        <a:rPr lang="uk-UA" sz="2400" noProof="0" dirty="0" smtClean="0">
                          <a:solidFill>
                            <a:srgbClr val="000000"/>
                          </a:solidFill>
                          <a:latin typeface="Comic Sans MS" panose="030F0702030302020204" pitchFamily="66" charset="0"/>
                        </a:rPr>
                        <a:t>ступенів імені </a:t>
                      </a:r>
                      <a:r>
                        <a:rPr lang="uk-UA" sz="2400" noProof="0" dirty="0" err="1" smtClean="0">
                          <a:solidFill>
                            <a:srgbClr val="000000"/>
                          </a:solidFill>
                          <a:latin typeface="Comic Sans MS" panose="030F0702030302020204" pitchFamily="66" charset="0"/>
                        </a:rPr>
                        <a:t>Г.П.Головенського</a:t>
                      </a:r>
                      <a:r>
                        <a:rPr lang="uk-UA" sz="2400" noProof="0" dirty="0" smtClean="0">
                          <a:solidFill>
                            <a:srgbClr val="000000"/>
                          </a:solidFill>
                          <a:latin typeface="Comic Sans MS" panose="030F0702030302020204" pitchFamily="66" charset="0"/>
                        </a:rPr>
                        <a:t> Успенської сільської </a:t>
                      </a:r>
                      <a:r>
                        <a:rPr lang="ru-RU" sz="2400" dirty="0" smtClean="0">
                          <a:solidFill>
                            <a:srgbClr val="000000"/>
                          </a:solidFill>
                          <a:latin typeface="Comic Sans MS" panose="030F0702030302020204" pitchFamily="66" charset="0"/>
                        </a:rPr>
                        <a:t>ради Буринського району </a:t>
                      </a:r>
                      <a:r>
                        <a:rPr lang="uk-UA" sz="2400" noProof="0" dirty="0" smtClean="0">
                          <a:solidFill>
                            <a:srgbClr val="000000"/>
                          </a:solidFill>
                          <a:latin typeface="Comic Sans MS" panose="030F0702030302020204" pitchFamily="66" charset="0"/>
                        </a:rPr>
                        <a:t>Сумської області</a:t>
                      </a:r>
                      <a:endParaRPr lang="uk-UA" sz="2400" noProof="0" dirty="0" smtClean="0">
                        <a:latin typeface="Comic Sans MS" panose="030F0702030302020204" pitchFamily="66" charset="0"/>
                      </a:endParaRPr>
                    </a:p>
                  </a:txBody>
                  <a:tcPr/>
                </a:tc>
                <a:extLst>
                  <a:ext uri="{0D108BD9-81ED-4DB2-BD59-A6C34878D82A}">
                    <a16:rowId xmlns:a16="http://schemas.microsoft.com/office/drawing/2014/main" xmlns="" val="1767025836"/>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567751554"/>
              </p:ext>
            </p:extLst>
          </p:nvPr>
        </p:nvGraphicFramePr>
        <p:xfrm>
          <a:off x="984596" y="623138"/>
          <a:ext cx="10640290" cy="1645920"/>
        </p:xfrm>
        <a:graphic>
          <a:graphicData uri="http://schemas.openxmlformats.org/drawingml/2006/table">
            <a:tbl>
              <a:tblPr firstRow="1" bandRow="1">
                <a:tableStyleId>{5C22544A-7EE6-4342-B048-85BDC9FD1C3A}</a:tableStyleId>
              </a:tblPr>
              <a:tblGrid>
                <a:gridCol w="10640290">
                  <a:extLst>
                    <a:ext uri="{9D8B030D-6E8A-4147-A177-3AD203B41FA5}">
                      <a16:colId xmlns:a16="http://schemas.microsoft.com/office/drawing/2014/main" xmlns="" val="3441710798"/>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400" dirty="0" smtClean="0">
                          <a:solidFill>
                            <a:schemeClr val="tx1"/>
                          </a:solidFill>
                          <a:latin typeface="Comic Sans MS" panose="030F0702030302020204" pitchFamily="66" charset="0"/>
                        </a:rPr>
                        <a:t>Проведення уроків інформатики</a:t>
                      </a:r>
                    </a:p>
                  </a:txBody>
                  <a:tcPr/>
                </a:tc>
                <a:extLst>
                  <a:ext uri="{0D108BD9-81ED-4DB2-BD59-A6C34878D82A}">
                    <a16:rowId xmlns:a16="http://schemas.microsoft.com/office/drawing/2014/main" xmlns="" val="3281520493"/>
                  </a:ext>
                </a:extLst>
              </a:tr>
              <a:tr h="370840">
                <a:tc>
                  <a:txBody>
                    <a:bodyPr/>
                    <a:lstStyle/>
                    <a:p>
                      <a:pPr marL="0" indent="0" algn="ctr">
                        <a:buNone/>
                      </a:pPr>
                      <a:r>
                        <a:rPr lang="uk-UA" sz="2400" dirty="0" smtClean="0">
                          <a:latin typeface="Comic Sans MS" panose="030F0702030302020204" pitchFamily="66" charset="0"/>
                        </a:rPr>
                        <a:t>І</a:t>
                      </a:r>
                      <a:r>
                        <a:rPr lang="ru-RU" sz="2400" dirty="0" err="1" smtClean="0">
                          <a:latin typeface="Comic Sans MS" panose="030F0702030302020204" pitchFamily="66" charset="0"/>
                        </a:rPr>
                        <a:t>нтернет-серфінг</a:t>
                      </a:r>
                      <a:r>
                        <a:rPr lang="ru-RU" sz="2400" dirty="0" smtClean="0">
                          <a:latin typeface="Comic Sans MS" panose="030F0702030302020204" pitchFamily="66" charset="0"/>
                        </a:rPr>
                        <a:t>  «Топ 10 </a:t>
                      </a:r>
                      <a:r>
                        <a:rPr lang="ru-RU" sz="2400" dirty="0" err="1" smtClean="0">
                          <a:latin typeface="Comic Sans MS" panose="030F0702030302020204" pitchFamily="66" charset="0"/>
                        </a:rPr>
                        <a:t>запитань</a:t>
                      </a:r>
                      <a:r>
                        <a:rPr lang="ru-RU" sz="2400" dirty="0" smtClean="0">
                          <a:latin typeface="Comic Sans MS" panose="030F0702030302020204" pitchFamily="66" charset="0"/>
                        </a:rPr>
                        <a:t> та </a:t>
                      </a:r>
                      <a:r>
                        <a:rPr lang="ru-RU" sz="2400" dirty="0" err="1" smtClean="0">
                          <a:latin typeface="Comic Sans MS" panose="030F0702030302020204" pitchFamily="66" charset="0"/>
                        </a:rPr>
                        <a:t>відповідей</a:t>
                      </a:r>
                      <a:r>
                        <a:rPr lang="ru-RU" sz="2400" dirty="0" smtClean="0">
                          <a:latin typeface="Comic Sans MS" panose="030F0702030302020204" pitchFamily="66" charset="0"/>
                        </a:rPr>
                        <a:t> </a:t>
                      </a:r>
                      <a:r>
                        <a:rPr lang="ru-RU" sz="2400" dirty="0" err="1" smtClean="0">
                          <a:latin typeface="Comic Sans MS" panose="030F0702030302020204" pitchFamily="66" charset="0"/>
                        </a:rPr>
                        <a:t>щодо</a:t>
                      </a:r>
                      <a:r>
                        <a:rPr lang="ru-RU" sz="2400" dirty="0" smtClean="0">
                          <a:latin typeface="Comic Sans MS" panose="030F0702030302020204" pitchFamily="66" charset="0"/>
                        </a:rPr>
                        <a:t> ЗНО-2018»  </a:t>
                      </a:r>
                    </a:p>
                    <a:p>
                      <a:pPr marL="0" indent="0" algn="ctr">
                        <a:buNone/>
                      </a:pPr>
                      <a:r>
                        <a:rPr lang="en-US" sz="2400" dirty="0" smtClean="0">
                          <a:latin typeface="Comic Sans MS" panose="030F0702030302020204" pitchFamily="66" charset="0"/>
                        </a:rPr>
                        <a:t>(</a:t>
                      </a:r>
                      <a:r>
                        <a:rPr lang="ru-RU" sz="2400" dirty="0" err="1" smtClean="0">
                          <a:latin typeface="Comic Sans MS" panose="030F0702030302020204" pitchFamily="66" charset="0"/>
                        </a:rPr>
                        <a:t>понад</a:t>
                      </a:r>
                      <a:r>
                        <a:rPr lang="ru-RU" sz="2400" dirty="0" smtClean="0">
                          <a:latin typeface="Comic Sans MS" panose="030F0702030302020204" pitchFamily="66" charset="0"/>
                        </a:rPr>
                        <a:t> 1000 ЗНЗ, 90 ПТНЗ та 80 ВНЗ І-ІІ </a:t>
                      </a:r>
                      <a:r>
                        <a:rPr lang="ru-RU" sz="2400" dirty="0" err="1" smtClean="0">
                          <a:latin typeface="Comic Sans MS" panose="030F0702030302020204" pitchFamily="66" charset="0"/>
                        </a:rPr>
                        <a:t>р.а</a:t>
                      </a:r>
                      <a:r>
                        <a:rPr lang="ru-RU" sz="2400" dirty="0" smtClean="0">
                          <a:latin typeface="Comic Sans MS" panose="030F0702030302020204" pitchFamily="66" charset="0"/>
                        </a:rPr>
                        <a:t>. </a:t>
                      </a:r>
                      <a:r>
                        <a:rPr lang="ru-RU" sz="2400" dirty="0" err="1" smtClean="0">
                          <a:latin typeface="Comic Sans MS" panose="030F0702030302020204" pitchFamily="66" charset="0"/>
                        </a:rPr>
                        <a:t>учасників</a:t>
                      </a:r>
                      <a:r>
                        <a:rPr lang="ru-RU" sz="2400" dirty="0" smtClean="0">
                          <a:latin typeface="Comic Sans MS" panose="030F0702030302020204" pitchFamily="66" charset="0"/>
                        </a:rPr>
                        <a:t> з </a:t>
                      </a:r>
                      <a:r>
                        <a:rPr lang="ru-RU" sz="2400" dirty="0" err="1" smtClean="0">
                          <a:latin typeface="Comic Sans MS" panose="030F0702030302020204" pitchFamily="66" charset="0"/>
                        </a:rPr>
                        <a:t>трьох</a:t>
                      </a:r>
                      <a:r>
                        <a:rPr lang="ru-RU" sz="2400" dirty="0" smtClean="0">
                          <a:latin typeface="Comic Sans MS" panose="030F0702030302020204" pitchFamily="66" charset="0"/>
                        </a:rPr>
                        <a:t> областей</a:t>
                      </a:r>
                      <a:r>
                        <a:rPr lang="en-US" sz="2400" dirty="0" smtClean="0">
                          <a:latin typeface="Comic Sans MS" panose="030F0702030302020204" pitchFamily="66" charset="0"/>
                        </a:rPr>
                        <a:t>)</a:t>
                      </a:r>
                      <a:endParaRPr lang="ru-RU" sz="2400" dirty="0" smtClean="0">
                        <a:latin typeface="Comic Sans MS" panose="030F0702030302020204" pitchFamily="66" charset="0"/>
                      </a:endParaRPr>
                    </a:p>
                  </a:txBody>
                  <a:tcPr/>
                </a:tc>
                <a:extLst>
                  <a:ext uri="{0D108BD9-81ED-4DB2-BD59-A6C34878D82A}">
                    <a16:rowId xmlns:a16="http://schemas.microsoft.com/office/drawing/2014/main" xmlns="" val="520130180"/>
                  </a:ext>
                </a:extLst>
              </a:tr>
            </a:tbl>
          </a:graphicData>
        </a:graphic>
      </p:graphicFrame>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89" y="142166"/>
            <a:ext cx="1555611" cy="441472"/>
          </a:xfrm>
          <a:prstGeom prst="rect">
            <a:avLst/>
          </a:prstGeom>
        </p:spPr>
      </p:pic>
    </p:spTree>
    <p:extLst>
      <p:ext uri="{BB962C8B-B14F-4D97-AF65-F5344CB8AC3E}">
        <p14:creationId xmlns:p14="http://schemas.microsoft.com/office/powerpoint/2010/main" val="3317394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0" y="879895"/>
            <a:ext cx="528522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dirty="0" smtClean="0">
                <a:solidFill>
                  <a:srgbClr val="002060"/>
                </a:solidFill>
                <a:latin typeface="Comic Sans MS" panose="030F0702030302020204" pitchFamily="66" charset="0"/>
              </a:rPr>
              <a:t>Відомість ДПА</a:t>
            </a:r>
            <a:endParaRPr lang="ru-RU" b="1" dirty="0">
              <a:solidFill>
                <a:srgbClr val="002060"/>
              </a:solidFill>
              <a:latin typeface="Comic Sans MS" panose="030F0702030302020204" pitchFamily="66" charset="0"/>
            </a:endParaRPr>
          </a:p>
        </p:txBody>
      </p:sp>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94716" y="122044"/>
            <a:ext cx="6518559" cy="5027926"/>
          </a:xfrm>
          <a:prstGeom prst="rect">
            <a:avLst/>
          </a:prstGeom>
          <a:ln>
            <a:solidFill>
              <a:srgbClr val="002060"/>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8" name="Заголовок 4"/>
          <p:cNvSpPr txBox="1">
            <a:spLocks/>
          </p:cNvSpPr>
          <p:nvPr/>
        </p:nvSpPr>
        <p:spPr>
          <a:xfrm>
            <a:off x="156402" y="2959497"/>
            <a:ext cx="5247323" cy="3628918"/>
          </a:xfrm>
          <a:prstGeom prst="rect">
            <a:avLst/>
          </a:prstGeom>
          <a:ln w="38100">
            <a:solidFill>
              <a:srgbClr val="002060"/>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000" dirty="0" smtClean="0">
                <a:latin typeface="Comic Sans MS" panose="030F0702030302020204" pitchFamily="66" charset="0"/>
              </a:rPr>
              <a:t>Передаються </a:t>
            </a:r>
            <a:r>
              <a:rPr lang="uk-UA" sz="2000" b="1" dirty="0" smtClean="0">
                <a:latin typeface="Comic Sans MS" panose="030F0702030302020204" pitchFamily="66" charset="0"/>
              </a:rPr>
              <a:t>до навчальних закладів в електронному вигляді: </a:t>
            </a:r>
          </a:p>
          <a:p>
            <a:pPr algn="ctr"/>
            <a:endParaRPr lang="uk-UA" sz="2000" dirty="0" smtClean="0">
              <a:latin typeface="Comic Sans MS" panose="030F0702030302020204" pitchFamily="66" charset="0"/>
            </a:endParaRPr>
          </a:p>
          <a:p>
            <a:pPr marL="285750" indent="-285750" algn="just">
              <a:buFontTx/>
              <a:buChar char="-"/>
            </a:pPr>
            <a:r>
              <a:rPr lang="uk-UA" sz="2000" b="1" dirty="0" smtClean="0">
                <a:solidFill>
                  <a:srgbClr val="FF0066"/>
                </a:solidFill>
                <a:latin typeface="Comic Sans MS" panose="030F0702030302020204" pitchFamily="66" charset="0"/>
              </a:rPr>
              <a:t>До 15.06.2018 </a:t>
            </a:r>
            <a:r>
              <a:rPr lang="uk-UA" sz="2000" dirty="0" smtClean="0">
                <a:latin typeface="Comic Sans MS" panose="030F0702030302020204" pitchFamily="66" charset="0"/>
              </a:rPr>
              <a:t>– математика, українська мова, іноземні мови, біологія;</a:t>
            </a:r>
          </a:p>
          <a:p>
            <a:pPr marL="285750" indent="-285750" algn="just">
              <a:buFontTx/>
              <a:buChar char="-"/>
            </a:pPr>
            <a:r>
              <a:rPr lang="uk-UA" sz="2000" b="1" dirty="0" smtClean="0">
                <a:solidFill>
                  <a:srgbClr val="FF0066"/>
                </a:solidFill>
                <a:latin typeface="Comic Sans MS" panose="030F0702030302020204" pitchFamily="66" charset="0"/>
              </a:rPr>
              <a:t>До 21.06.2018 </a:t>
            </a:r>
            <a:r>
              <a:rPr lang="uk-UA" sz="2000" dirty="0" smtClean="0">
                <a:latin typeface="Comic Sans MS" panose="030F0702030302020204" pitchFamily="66" charset="0"/>
              </a:rPr>
              <a:t>– історія України, географія, фізика, хімія.</a:t>
            </a:r>
          </a:p>
          <a:p>
            <a:pPr marL="285750" indent="-285750" algn="just">
              <a:buFontTx/>
              <a:buChar char="-"/>
            </a:pPr>
            <a:endParaRPr lang="uk-UA" sz="2000" dirty="0">
              <a:latin typeface="Comic Sans MS" panose="030F0702030302020204" pitchFamily="66" charset="0"/>
            </a:endParaRPr>
          </a:p>
          <a:p>
            <a:pPr algn="ctr"/>
            <a:r>
              <a:rPr lang="uk-UA" sz="2000" b="1" dirty="0" smtClean="0">
                <a:latin typeface="Comic Sans MS" panose="030F0702030302020204" pitchFamily="66" charset="0"/>
              </a:rPr>
              <a:t>Роздруковується закладом освіти </a:t>
            </a:r>
            <a:r>
              <a:rPr lang="uk-UA" sz="2000" dirty="0">
                <a:latin typeface="Comic Sans MS" panose="030F0702030302020204" pitchFamily="66" charset="0"/>
              </a:rPr>
              <a:t>із сайту УЦОЯО – розділ </a:t>
            </a:r>
            <a:r>
              <a:rPr lang="uk-UA" sz="2000" dirty="0" smtClean="0">
                <a:latin typeface="Comic Sans MS" panose="030F0702030302020204" pitchFamily="66" charset="0"/>
              </a:rPr>
              <a:t>«Керівникам закладів освіти».</a:t>
            </a:r>
            <a:endParaRPr lang="uk-UA" sz="2000" dirty="0">
              <a:latin typeface="Comic Sans MS" panose="030F0702030302020204" pitchFamily="66" charset="0"/>
            </a:endParaRPr>
          </a:p>
          <a:p>
            <a:pPr algn="just"/>
            <a:endParaRPr lang="ru-RU" sz="1600" dirty="0">
              <a:latin typeface="Comic Sans MS" panose="030F0702030302020204" pitchFamily="66" charset="0"/>
            </a:endParaRPr>
          </a:p>
        </p:txBody>
      </p:sp>
    </p:spTree>
    <p:extLst>
      <p:ext uri="{BB962C8B-B14F-4D97-AF65-F5344CB8AC3E}">
        <p14:creationId xmlns:p14="http://schemas.microsoft.com/office/powerpoint/2010/main" val="25297739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4179" y="0"/>
            <a:ext cx="7880465" cy="584775"/>
          </a:xfrm>
          <a:prstGeom prst="rect">
            <a:avLst/>
          </a:prstGeom>
          <a:noFill/>
        </p:spPr>
        <p:txBody>
          <a:bodyPr wrap="square" rtlCol="0">
            <a:spAutoFit/>
          </a:bodyPr>
          <a:lstStyle/>
          <a:p>
            <a:pPr algn="ctr"/>
            <a:r>
              <a:rPr lang="uk-UA" sz="3200" b="1" dirty="0" smtClean="0">
                <a:solidFill>
                  <a:srgbClr val="002060"/>
                </a:solidFill>
                <a:latin typeface="Comic Sans MS" panose="030F0702030302020204" pitchFamily="66" charset="0"/>
              </a:rPr>
              <a:t>Відмова в реєстрації або </a:t>
            </a:r>
            <a:r>
              <a:rPr lang="uk-UA" sz="3200" b="1" dirty="0" err="1" smtClean="0">
                <a:solidFill>
                  <a:srgbClr val="002060"/>
                </a:solidFill>
                <a:latin typeface="Comic Sans MS" panose="030F0702030302020204" pitchFamily="66" charset="0"/>
              </a:rPr>
              <a:t>переєстрації</a:t>
            </a:r>
            <a:endParaRPr lang="uk-UA" sz="32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89493788"/>
              </p:ext>
            </p:extLst>
          </p:nvPr>
        </p:nvGraphicFramePr>
        <p:xfrm>
          <a:off x="454862" y="1060410"/>
          <a:ext cx="11485894" cy="4990235"/>
        </p:xfrm>
        <a:graphic>
          <a:graphicData uri="http://schemas.openxmlformats.org/drawingml/2006/table">
            <a:tbl>
              <a:tblPr firstRow="1" bandRow="1">
                <a:tableStyleId>{93296810-A885-4BE3-A3E7-6D5BEEA58F35}</a:tableStyleId>
              </a:tblPr>
              <a:tblGrid>
                <a:gridCol w="11485894">
                  <a:extLst>
                    <a:ext uri="{9D8B030D-6E8A-4147-A177-3AD203B41FA5}">
                      <a16:colId xmlns:a16="http://schemas.microsoft.com/office/drawing/2014/main" xmlns="" val="3492125876"/>
                    </a:ext>
                  </a:extLst>
                </a:gridCol>
              </a:tblGrid>
              <a:tr h="38327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noProof="0" dirty="0" smtClean="0">
                          <a:solidFill>
                            <a:schemeClr val="tx1"/>
                          </a:solidFill>
                          <a:latin typeface="Comic Sans MS" panose="030F0702030302020204" pitchFamily="66" charset="0"/>
                        </a:rPr>
                        <a:t>Особі </a:t>
                      </a:r>
                      <a:r>
                        <a:rPr lang="uk-UA" sz="2000" noProof="0" dirty="0" smtClean="0">
                          <a:solidFill>
                            <a:srgbClr val="C00000"/>
                          </a:solidFill>
                          <a:latin typeface="Comic Sans MS" panose="030F0702030302020204" pitchFamily="66" charset="0"/>
                        </a:rPr>
                        <a:t>може відмовлено </a:t>
                      </a:r>
                      <a:r>
                        <a:rPr lang="uk-UA" sz="2000" noProof="0" dirty="0" smtClean="0">
                          <a:solidFill>
                            <a:schemeClr val="tx1"/>
                          </a:solidFill>
                          <a:latin typeface="Comic Sans MS" panose="030F0702030302020204" pitchFamily="66" charset="0"/>
                        </a:rPr>
                        <a:t>в реєстрації (перереєстрації) для участі в зовнішньому оцінюванні на підставі:</a:t>
                      </a:r>
                    </a:p>
                  </a:txBody>
                  <a:tcPr anchor="ctr">
                    <a:solidFill>
                      <a:schemeClr val="accent1">
                        <a:lumMod val="20000"/>
                        <a:lumOff val="80000"/>
                      </a:schemeClr>
                    </a:solidFill>
                  </a:tcPr>
                </a:tc>
                <a:extLst>
                  <a:ext uri="{0D108BD9-81ED-4DB2-BD59-A6C34878D82A}">
                    <a16:rowId xmlns:a16="http://schemas.microsoft.com/office/drawing/2014/main" xmlns="" val="3996739355"/>
                  </a:ext>
                </a:extLst>
              </a:tr>
              <a:tr h="3036738">
                <a:tc>
                  <a:txBody>
                    <a:bodyPr/>
                    <a:lstStyle/>
                    <a:p>
                      <a:pPr marL="449263" marR="0" indent="-268288" algn="just" defTabSz="914400" rtl="0" eaLnBrk="1" fontAlgn="auto" latinLnBrk="0" hangingPunct="1">
                        <a:lnSpc>
                          <a:spcPct val="100000"/>
                        </a:lnSpc>
                        <a:spcBef>
                          <a:spcPts val="0"/>
                        </a:spcBef>
                        <a:spcAft>
                          <a:spcPts val="0"/>
                        </a:spcAft>
                        <a:buClrTx/>
                        <a:buSzTx/>
                        <a:buFontTx/>
                        <a:buNone/>
                        <a:tabLst/>
                        <a:defRPr/>
                      </a:pPr>
                      <a:r>
                        <a:rPr lang="uk-UA" sz="2000" noProof="0" dirty="0" smtClean="0">
                          <a:latin typeface="Comic Sans MS" panose="030F0702030302020204" pitchFamily="66" charset="0"/>
                        </a:rPr>
                        <a:t>1) ненадання документа(</a:t>
                      </a:r>
                      <a:r>
                        <a:rPr lang="uk-UA" sz="2000" noProof="0" dirty="0" err="1" smtClean="0">
                          <a:latin typeface="Comic Sans MS" panose="030F0702030302020204" pitchFamily="66" charset="0"/>
                        </a:rPr>
                        <a:t>ів</a:t>
                      </a:r>
                      <a:r>
                        <a:rPr lang="uk-UA" sz="2000" noProof="0" dirty="0" smtClean="0">
                          <a:latin typeface="Comic Sans MS" panose="030F0702030302020204" pitchFamily="66" charset="0"/>
                        </a:rPr>
                        <a:t>), що підтверджує(</a:t>
                      </a:r>
                      <a:r>
                        <a:rPr lang="uk-UA" sz="2000" noProof="0" dirty="0" err="1" smtClean="0">
                          <a:latin typeface="Comic Sans MS" panose="030F0702030302020204" pitchFamily="66" charset="0"/>
                        </a:rPr>
                        <a:t>ють</a:t>
                      </a:r>
                      <a:r>
                        <a:rPr lang="uk-UA" sz="2000" noProof="0" dirty="0" smtClean="0">
                          <a:latin typeface="Comic Sans MS" panose="030F0702030302020204" pitchFamily="66" charset="0"/>
                        </a:rPr>
                        <a:t>) достовірність інформації, зазначеної в реєстраційній картці;</a:t>
                      </a:r>
                    </a:p>
                    <a:p>
                      <a:pPr marL="449263" marR="0" indent="-268288" algn="just" defTabSz="914400" rtl="0" eaLnBrk="1" fontAlgn="auto" latinLnBrk="0" hangingPunct="1">
                        <a:lnSpc>
                          <a:spcPct val="100000"/>
                        </a:lnSpc>
                        <a:spcBef>
                          <a:spcPts val="0"/>
                        </a:spcBef>
                        <a:spcAft>
                          <a:spcPts val="0"/>
                        </a:spcAft>
                        <a:buClrTx/>
                        <a:buSzTx/>
                        <a:buFontTx/>
                        <a:buNone/>
                        <a:tabLst/>
                        <a:defRPr/>
                      </a:pPr>
                      <a:r>
                        <a:rPr lang="uk-UA" sz="2000" noProof="0" dirty="0" smtClean="0">
                          <a:latin typeface="Comic Sans MS" panose="030F0702030302020204" pitchFamily="66" charset="0"/>
                        </a:rPr>
                        <a:t>2) надання особою недостовірної інформації;</a:t>
                      </a:r>
                    </a:p>
                    <a:p>
                      <a:pPr marL="449263" marR="0" indent="-268288" algn="just" defTabSz="914400" rtl="0" eaLnBrk="1" fontAlgn="auto" latinLnBrk="0" hangingPunct="1">
                        <a:lnSpc>
                          <a:spcPct val="100000"/>
                        </a:lnSpc>
                        <a:spcBef>
                          <a:spcPts val="0"/>
                        </a:spcBef>
                        <a:spcAft>
                          <a:spcPts val="0"/>
                        </a:spcAft>
                        <a:buClrTx/>
                        <a:buSzTx/>
                        <a:buFontTx/>
                        <a:buNone/>
                        <a:tabLst/>
                        <a:defRPr/>
                      </a:pPr>
                      <a:r>
                        <a:rPr lang="uk-UA" sz="2000" noProof="0" dirty="0" smtClean="0">
                          <a:latin typeface="Comic Sans MS" panose="030F0702030302020204" pitchFamily="66" charset="0"/>
                        </a:rPr>
                        <a:t>3) подання реєстраційних документів особою, яка відповідно до вимог законодавства не має права на реєстрацію для участі в зовнішньому оцінюванні;</a:t>
                      </a:r>
                    </a:p>
                    <a:p>
                      <a:pPr marL="449263" marR="0" indent="-268288" algn="just" defTabSz="914400" rtl="0" eaLnBrk="1" fontAlgn="auto" latinLnBrk="0" hangingPunct="1">
                        <a:lnSpc>
                          <a:spcPct val="100000"/>
                        </a:lnSpc>
                        <a:spcBef>
                          <a:spcPts val="0"/>
                        </a:spcBef>
                        <a:spcAft>
                          <a:spcPts val="0"/>
                        </a:spcAft>
                        <a:buClrTx/>
                        <a:buSzTx/>
                        <a:buFontTx/>
                        <a:buNone/>
                        <a:tabLst/>
                        <a:defRPr/>
                      </a:pPr>
                      <a:r>
                        <a:rPr lang="uk-UA" sz="2000" noProof="0" dirty="0" smtClean="0">
                          <a:latin typeface="Comic Sans MS" panose="030F0702030302020204" pitchFamily="66" charset="0"/>
                        </a:rPr>
                        <a:t>4) відправлення реєстраційних документів після завершення встановленого строку реєстрації (перереєстрації);</a:t>
                      </a:r>
                    </a:p>
                    <a:p>
                      <a:pPr marL="449263" marR="0" indent="-268288" algn="just" defTabSz="914400" rtl="0" eaLnBrk="1" fontAlgn="auto" latinLnBrk="0" hangingPunct="1">
                        <a:lnSpc>
                          <a:spcPct val="100000"/>
                        </a:lnSpc>
                        <a:spcBef>
                          <a:spcPts val="0"/>
                        </a:spcBef>
                        <a:spcAft>
                          <a:spcPts val="0"/>
                        </a:spcAft>
                        <a:buClrTx/>
                        <a:buSzTx/>
                        <a:buFontTx/>
                        <a:buNone/>
                        <a:tabLst/>
                        <a:defRPr/>
                      </a:pPr>
                      <a:r>
                        <a:rPr lang="uk-UA" sz="2000" noProof="0" dirty="0" smtClean="0">
                          <a:latin typeface="Comic Sans MS" panose="030F0702030302020204" pitchFamily="66" charset="0"/>
                        </a:rPr>
                        <a:t>5) неналежне оформлення документів, необхідних для реєстрації;</a:t>
                      </a:r>
                    </a:p>
                    <a:p>
                      <a:pPr marL="449263" marR="0" indent="-268288" algn="just" defTabSz="914400" rtl="0" eaLnBrk="1" fontAlgn="auto" latinLnBrk="0" hangingPunct="1">
                        <a:lnSpc>
                          <a:spcPct val="100000"/>
                        </a:lnSpc>
                        <a:spcBef>
                          <a:spcPts val="0"/>
                        </a:spcBef>
                        <a:spcAft>
                          <a:spcPts val="0"/>
                        </a:spcAft>
                        <a:buClrTx/>
                        <a:buSzTx/>
                        <a:buFontTx/>
                        <a:buNone/>
                        <a:tabLst/>
                        <a:defRPr/>
                      </a:pPr>
                      <a:r>
                        <a:rPr lang="uk-UA" sz="2000" noProof="0" dirty="0" smtClean="0">
                          <a:latin typeface="Comic Sans MS" panose="030F0702030302020204" pitchFamily="66" charset="0"/>
                        </a:rPr>
                        <a:t>6) неможливість створення особливих (спеціальних) умов для проходження зовнішнього оцінювання відповідно до медичного висновку. </a:t>
                      </a:r>
                      <a:endParaRPr lang="uk-UA" sz="2000" b="1" kern="1200" noProof="0" dirty="0">
                        <a:solidFill>
                          <a:schemeClr val="bg2">
                            <a:lumMod val="25000"/>
                          </a:schemeClr>
                        </a:solidFill>
                        <a:latin typeface="Comic Sans MS" panose="030F0702030302020204" pitchFamily="66" charset="0"/>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xmlns="" val="3290040123"/>
                  </a:ext>
                </a:extLst>
              </a:tr>
              <a:tr h="114975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b="1" kern="1200" noProof="0" dirty="0" smtClean="0">
                          <a:solidFill>
                            <a:schemeClr val="tx1"/>
                          </a:solidFill>
                          <a:latin typeface="Comic Sans MS" panose="030F0702030302020204" pitchFamily="66" charset="0"/>
                          <a:ea typeface="+mn-ea"/>
                          <a:cs typeface="+mn-cs"/>
                        </a:rPr>
                        <a:t>Особа, якій відмовлено в реєстрації або</a:t>
                      </a:r>
                      <a:r>
                        <a:rPr lang="uk-UA" sz="2000" b="1" kern="1200" baseline="0" noProof="0" dirty="0" smtClean="0">
                          <a:solidFill>
                            <a:schemeClr val="tx1"/>
                          </a:solidFill>
                          <a:latin typeface="Comic Sans MS" panose="030F0702030302020204" pitchFamily="66" charset="0"/>
                          <a:ea typeface="+mn-ea"/>
                          <a:cs typeface="+mn-cs"/>
                        </a:rPr>
                        <a:t> перереєстрації, </a:t>
                      </a:r>
                      <a:r>
                        <a:rPr lang="uk-UA" sz="2000" b="1" kern="1200" noProof="0" dirty="0" smtClean="0">
                          <a:solidFill>
                            <a:schemeClr val="tx1"/>
                          </a:solidFill>
                          <a:latin typeface="Comic Sans MS" panose="030F0702030302020204" pitchFamily="66" charset="0"/>
                          <a:ea typeface="+mn-ea"/>
                          <a:cs typeface="+mn-cs"/>
                        </a:rPr>
                        <a:t>усунувши причини, що стали підставою для прийняття такого рішення, може надіслати новий комплект реєстраційних документів</a:t>
                      </a:r>
                      <a:r>
                        <a:rPr lang="uk-UA" sz="2000" b="1" kern="1200" baseline="0" noProof="0" dirty="0" smtClean="0">
                          <a:solidFill>
                            <a:schemeClr val="tx1"/>
                          </a:solidFill>
                          <a:latin typeface="Comic Sans MS" panose="030F0702030302020204" pitchFamily="66" charset="0"/>
                          <a:ea typeface="+mn-ea"/>
                          <a:cs typeface="+mn-cs"/>
                        </a:rPr>
                        <a:t> </a:t>
                      </a:r>
                      <a:r>
                        <a:rPr lang="uk-UA" sz="2000" b="1" kern="1200" noProof="0" dirty="0" smtClean="0">
                          <a:solidFill>
                            <a:srgbClr val="CC0000"/>
                          </a:solidFill>
                          <a:latin typeface="Comic Sans MS" panose="030F0702030302020204" pitchFamily="66" charset="0"/>
                          <a:ea typeface="+mn-ea"/>
                          <a:cs typeface="+mn-cs"/>
                        </a:rPr>
                        <a:t>до 2 квітня 2018 року.</a:t>
                      </a:r>
                      <a:endParaRPr lang="uk-UA" sz="2000" b="1" kern="1200" noProof="0" dirty="0">
                        <a:solidFill>
                          <a:srgbClr val="CC0000"/>
                        </a:solidFill>
                        <a:latin typeface="Comic Sans MS" panose="030F0702030302020204" pitchFamily="66" charset="0"/>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xmlns="" val="2401817490"/>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4147276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4594" y="-82815"/>
            <a:ext cx="8271007" cy="646331"/>
          </a:xfrm>
          <a:prstGeom prst="rect">
            <a:avLst/>
          </a:prstGeom>
          <a:noFill/>
        </p:spPr>
        <p:txBody>
          <a:bodyPr wrap="square" rtlCol="0">
            <a:spAutoFit/>
          </a:bodyPr>
          <a:lstStyle/>
          <a:p>
            <a:pPr algn="ctr"/>
            <a:r>
              <a:rPr lang="uk-UA" sz="3600" b="1" dirty="0" smtClean="0">
                <a:solidFill>
                  <a:srgbClr val="002060"/>
                </a:solidFill>
                <a:latin typeface="Comic Sans MS" panose="030F0702030302020204" pitchFamily="66" charset="0"/>
              </a:rPr>
              <a:t>Новий Список випускників</a:t>
            </a:r>
            <a:endParaRPr lang="uk-UA" sz="3600" b="1" dirty="0">
              <a:solidFill>
                <a:srgbClr val="002060"/>
              </a:solidFill>
              <a:latin typeface="Comic Sans MS" panose="030F0702030302020204" pitchFamily="66" charset="0"/>
            </a:endParaRPr>
          </a:p>
        </p:txBody>
      </p:sp>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22319" y="563516"/>
            <a:ext cx="5739844" cy="6189247"/>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2" name="Прямоугольник 11"/>
          <p:cNvSpPr/>
          <p:nvPr/>
        </p:nvSpPr>
        <p:spPr>
          <a:xfrm>
            <a:off x="3916393" y="4994694"/>
            <a:ext cx="3994030" cy="4399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7643004" y="2829463"/>
            <a:ext cx="1549880" cy="20875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40659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9650" y="0"/>
            <a:ext cx="10175187" cy="954107"/>
          </a:xfrm>
          <a:prstGeom prst="rect">
            <a:avLst/>
          </a:prstGeom>
          <a:noFill/>
        </p:spPr>
        <p:txBody>
          <a:bodyPr wrap="square" rtlCol="0">
            <a:spAutoFit/>
          </a:bodyPr>
          <a:lstStyle/>
          <a:p>
            <a:pPr algn="ctr"/>
            <a:r>
              <a:rPr lang="uk-UA" sz="2800" b="1" dirty="0" smtClean="0">
                <a:solidFill>
                  <a:srgbClr val="002060"/>
                </a:solidFill>
                <a:latin typeface="Comic Sans MS" panose="030F0702030302020204" pitchFamily="66" charset="0"/>
              </a:rPr>
              <a:t>Унесення змін до реєстраційних даних (перереєстрація)</a:t>
            </a:r>
          </a:p>
          <a:p>
            <a:pPr algn="ctr"/>
            <a:r>
              <a:rPr lang="uk-UA" sz="2800" b="1" dirty="0" smtClean="0">
                <a:solidFill>
                  <a:srgbClr val="002060"/>
                </a:solidFill>
                <a:latin typeface="Comic Sans MS" panose="030F0702030302020204" pitchFamily="66" charset="0"/>
              </a:rPr>
              <a:t>до 02.04.2018</a:t>
            </a:r>
            <a:endParaRPr lang="uk-UA" sz="28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167681571"/>
              </p:ext>
            </p:extLst>
          </p:nvPr>
        </p:nvGraphicFramePr>
        <p:xfrm>
          <a:off x="483885" y="954106"/>
          <a:ext cx="11395494" cy="5355278"/>
        </p:xfrm>
        <a:graphic>
          <a:graphicData uri="http://schemas.openxmlformats.org/drawingml/2006/table">
            <a:tbl>
              <a:tblPr firstRow="1" bandRow="1">
                <a:tableStyleId>{69CF1AB2-1976-4502-BF36-3FF5EA218861}</a:tableStyleId>
              </a:tblPr>
              <a:tblGrid>
                <a:gridCol w="11395494">
                  <a:extLst>
                    <a:ext uri="{9D8B030D-6E8A-4147-A177-3AD203B41FA5}">
                      <a16:colId xmlns:a16="http://schemas.microsoft.com/office/drawing/2014/main" xmlns="" val="3492125876"/>
                    </a:ext>
                  </a:extLst>
                </a:gridCol>
              </a:tblGrid>
              <a:tr h="44144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000" b="0" dirty="0" smtClean="0">
                          <a:latin typeface="Comic Sans MS" panose="030F0702030302020204" pitchFamily="66" charset="0"/>
                        </a:rPr>
                        <a:t>Для </a:t>
                      </a:r>
                      <a:r>
                        <a:rPr lang="uk-UA" sz="2000" b="0" noProof="0" dirty="0" smtClean="0">
                          <a:latin typeface="Comic Sans MS" panose="030F0702030302020204" pitchFamily="66" charset="0"/>
                        </a:rPr>
                        <a:t>здійснення </a:t>
                      </a:r>
                      <a:r>
                        <a:rPr lang="uk-UA" sz="2000" b="1" noProof="0" dirty="0" smtClean="0">
                          <a:latin typeface="Comic Sans MS" panose="030F0702030302020204" pitchFamily="66" charset="0"/>
                        </a:rPr>
                        <a:t>перереєстрації</a:t>
                      </a:r>
                      <a:r>
                        <a:rPr lang="uk-UA" sz="2000" b="0" noProof="0" dirty="0" smtClean="0">
                          <a:latin typeface="Comic Sans MS" panose="030F0702030302020204" pitchFamily="66" charset="0"/>
                        </a:rPr>
                        <a:t> учаснику ЗНО необхідно</a:t>
                      </a:r>
                      <a:r>
                        <a:rPr lang="ru-RU" sz="2000" b="0" dirty="0" smtClean="0">
                          <a:latin typeface="Comic Sans MS" panose="030F0702030302020204" pitchFamily="66" charset="0"/>
                        </a:rPr>
                        <a:t>:</a:t>
                      </a:r>
                    </a:p>
                  </a:txBody>
                  <a:tcPr anchor="ctr"/>
                </a:tc>
                <a:extLst>
                  <a:ext uri="{0D108BD9-81ED-4DB2-BD59-A6C34878D82A}">
                    <a16:rowId xmlns:a16="http://schemas.microsoft.com/office/drawing/2014/main" xmlns="" val="3996739355"/>
                  </a:ext>
                </a:extLst>
              </a:tr>
              <a:tr h="3509733">
                <a:tc>
                  <a:txBody>
                    <a:bodyPr/>
                    <a:lstStyle/>
                    <a:p>
                      <a:pPr marL="342900" marR="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ru-RU" sz="2000" b="1" kern="1200" dirty="0" smtClean="0">
                          <a:latin typeface="Comic Sans MS" panose="030F0702030302020204" pitchFamily="66" charset="0"/>
                        </a:rPr>
                        <a:t>унести </a:t>
                      </a:r>
                      <a:r>
                        <a:rPr lang="uk-UA" sz="2000" b="1" kern="1200" noProof="0" dirty="0" smtClean="0">
                          <a:latin typeface="Comic Sans MS" panose="030F0702030302020204" pitchFamily="66" charset="0"/>
                        </a:rPr>
                        <a:t>зміни </a:t>
                      </a:r>
                      <a:r>
                        <a:rPr lang="uk-UA" sz="2000" b="0" kern="1200" noProof="0" dirty="0" smtClean="0">
                          <a:latin typeface="Comic Sans MS" panose="030F0702030302020204" pitchFamily="66" charset="0"/>
                        </a:rPr>
                        <a:t>до реєстраційних даних  за допомогою спеціального сервісу, розміщеному на веб-сайті Українського центру, сформувати та оформити нову реєстраційну картку;</a:t>
                      </a:r>
                    </a:p>
                    <a:p>
                      <a:pPr marL="342900" marR="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uk-UA" sz="2000" b="1" kern="1200" noProof="0" dirty="0" smtClean="0">
                          <a:latin typeface="Comic Sans MS" panose="030F0702030302020204" pitchFamily="66" charset="0"/>
                        </a:rPr>
                        <a:t>повторно</a:t>
                      </a:r>
                      <a:r>
                        <a:rPr lang="uk-UA" sz="2000" b="0" kern="1200" noProof="0" dirty="0" smtClean="0">
                          <a:latin typeface="Comic Sans MS" panose="030F0702030302020204" pitchFamily="66" charset="0"/>
                        </a:rPr>
                        <a:t> сформувати комплект реєстраційних документів що має містити: </a:t>
                      </a:r>
                    </a:p>
                    <a:p>
                      <a:pPr marL="715963" marR="0" indent="-2667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0" kern="1200" noProof="0" dirty="0" smtClean="0">
                          <a:latin typeface="Comic Sans MS" panose="030F0702030302020204" pitchFamily="66" charset="0"/>
                        </a:rPr>
                        <a:t>нову реєстраційну картку;</a:t>
                      </a:r>
                    </a:p>
                    <a:p>
                      <a:pPr marL="715963" marR="0" indent="-2667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0" kern="1200" noProof="0" dirty="0" smtClean="0">
                          <a:latin typeface="Comic Sans MS" panose="030F0702030302020204" pitchFamily="66" charset="0"/>
                        </a:rPr>
                        <a:t>отриманий раніше </a:t>
                      </a:r>
                      <a:r>
                        <a:rPr lang="uk-UA" sz="2800" b="1" kern="1200" noProof="0" dirty="0" smtClean="0">
                          <a:solidFill>
                            <a:srgbClr val="FF3399"/>
                          </a:solidFill>
                          <a:latin typeface="Comic Sans MS" panose="030F0702030302020204" pitchFamily="66" charset="0"/>
                        </a:rPr>
                        <a:t>Сертифікат</a:t>
                      </a:r>
                      <a:r>
                        <a:rPr lang="uk-UA" sz="2000" b="0" kern="1200" noProof="0" dirty="0" smtClean="0">
                          <a:latin typeface="Comic Sans MS" panose="030F0702030302020204" pitchFamily="66" charset="0"/>
                        </a:rPr>
                        <a:t>, що анулюється; </a:t>
                      </a:r>
                    </a:p>
                    <a:p>
                      <a:pPr marL="715963" marR="0" indent="-2667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0" kern="1200" noProof="0" dirty="0" smtClean="0">
                          <a:latin typeface="Comic Sans MS" panose="030F0702030302020204" pitchFamily="66" charset="0"/>
                        </a:rPr>
                        <a:t>копію документа, що посвідчує особу;</a:t>
                      </a:r>
                    </a:p>
                    <a:p>
                      <a:pPr marL="715963" marR="0" indent="-2667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0" kern="1200" noProof="0" dirty="0" smtClean="0">
                          <a:latin typeface="Comic Sans MS" panose="030F0702030302020204" pitchFamily="66" charset="0"/>
                        </a:rPr>
                        <a:t>інші документи, </a:t>
                      </a:r>
                      <a:r>
                        <a:rPr lang="uk-UA" sz="2000" b="0" kern="1200" dirty="0" smtClean="0">
                          <a:latin typeface="Comic Sans MS" panose="030F0702030302020204" pitchFamily="66" charset="0"/>
                        </a:rPr>
                        <a:t>у</a:t>
                      </a:r>
                      <a:r>
                        <a:rPr lang="uk-UA" sz="2000" b="0" kern="1200" baseline="0" dirty="0" smtClean="0">
                          <a:latin typeface="Comic Sans MS" panose="030F0702030302020204" pitchFamily="66" charset="0"/>
                        </a:rPr>
                        <a:t> разі необхідності</a:t>
                      </a:r>
                      <a:r>
                        <a:rPr lang="ru-RU" sz="2000" b="0" kern="1200" dirty="0" smtClean="0">
                          <a:latin typeface="Comic Sans MS" panose="030F0702030302020204" pitchFamily="66" charset="0"/>
                        </a:rPr>
                        <a:t>.</a:t>
                      </a:r>
                    </a:p>
                    <a:p>
                      <a:pPr marL="0" marR="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ru-RU" sz="2000" b="0" kern="1200" dirty="0" smtClean="0">
                        <a:latin typeface="Comic Sans MS" panose="030F0702030302020204" pitchFamily="66" charset="0"/>
                      </a:endParaRPr>
                    </a:p>
                  </a:txBody>
                  <a:tcPr anchor="ctr"/>
                </a:tc>
                <a:extLst>
                  <a:ext uri="{0D108BD9-81ED-4DB2-BD59-A6C34878D82A}">
                    <a16:rowId xmlns:a16="http://schemas.microsoft.com/office/drawing/2014/main" xmlns="" val="3290040123"/>
                  </a:ext>
                </a:extLst>
              </a:tr>
              <a:tr h="140409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000" b="0" u="sng" kern="1200" noProof="0" dirty="0" smtClean="0">
                          <a:latin typeface="Comic Sans MS" panose="030F0702030302020204" pitchFamily="66" charset="0"/>
                        </a:rPr>
                        <a:t>Закладу</a:t>
                      </a:r>
                      <a:r>
                        <a:rPr lang="uk-UA" sz="2000" b="0" u="sng" kern="1200" baseline="0" noProof="0" dirty="0" smtClean="0">
                          <a:latin typeface="Comic Sans MS" panose="030F0702030302020204" pitchFamily="66" charset="0"/>
                        </a:rPr>
                        <a:t> освіти</a:t>
                      </a:r>
                      <a:r>
                        <a:rPr lang="uk-UA" sz="2000" b="0" u="sng" kern="1200" noProof="0" dirty="0" smtClean="0">
                          <a:latin typeface="Comic Sans MS" panose="030F0702030302020204" pitchFamily="66" charset="0"/>
                        </a:rPr>
                        <a:t> необхідно:</a:t>
                      </a:r>
                    </a:p>
                    <a:p>
                      <a:pPr marL="715963" marR="0" indent="-2667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0" u="sng" kern="1200" noProof="0" dirty="0" smtClean="0">
                          <a:latin typeface="Comic Sans MS" panose="030F0702030302020204" pitchFamily="66" charset="0"/>
                        </a:rPr>
                        <a:t>Сформувати та оформити список випускників, які здійснюють перереєстрацію. </a:t>
                      </a:r>
                    </a:p>
                    <a:p>
                      <a:pPr marL="715963" marR="0" indent="-2667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000" b="0" u="sng" kern="1200" noProof="0" dirty="0" smtClean="0">
                          <a:latin typeface="Comic Sans MS" panose="030F0702030302020204" pitchFamily="66" charset="0"/>
                        </a:rPr>
                        <a:t>Надіслати комплект документів в установлені строки за адресою регіонального центру</a:t>
                      </a:r>
                      <a:r>
                        <a:rPr lang="ru-RU" sz="2000" b="0" u="sng" kern="1200" dirty="0" smtClean="0">
                          <a:latin typeface="Comic Sans MS" panose="030F0702030302020204" pitchFamily="66" charset="0"/>
                        </a:rPr>
                        <a:t>.</a:t>
                      </a:r>
                    </a:p>
                  </a:txBody>
                  <a:tcPr anchor="ctr"/>
                </a:tc>
                <a:extLst>
                  <a:ext uri="{0D108BD9-81ED-4DB2-BD59-A6C34878D82A}">
                    <a16:rowId xmlns:a16="http://schemas.microsoft.com/office/drawing/2014/main" xmlns="" val="1231965338"/>
                  </a:ext>
                </a:extLst>
              </a:tr>
            </a:tbl>
          </a:graphicData>
        </a:graphic>
      </p:graphicFrame>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4174403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2255" y="122044"/>
            <a:ext cx="7880465" cy="646331"/>
          </a:xfrm>
          <a:prstGeom prst="rect">
            <a:avLst/>
          </a:prstGeom>
          <a:solidFill>
            <a:schemeClr val="bg1"/>
          </a:solidFill>
        </p:spPr>
        <p:txBody>
          <a:bodyPr wrap="square" rtlCol="0">
            <a:spAutoFit/>
          </a:bodyPr>
          <a:lstStyle/>
          <a:p>
            <a:pPr algn="ctr"/>
            <a:r>
              <a:rPr lang="uk-UA" sz="3600" b="1" dirty="0" smtClean="0">
                <a:solidFill>
                  <a:srgbClr val="002060"/>
                </a:solidFill>
                <a:latin typeface="Comic Sans MS" panose="030F0702030302020204" pitchFamily="66" charset="0"/>
              </a:rPr>
              <a:t>Відмова від ЗНО</a:t>
            </a:r>
            <a:endParaRPr lang="uk-UA" sz="36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nvPr>
        </p:nvGraphicFramePr>
        <p:xfrm>
          <a:off x="629728" y="5076136"/>
          <a:ext cx="10877909" cy="1606744"/>
        </p:xfrm>
        <a:graphic>
          <a:graphicData uri="http://schemas.openxmlformats.org/drawingml/2006/table">
            <a:tbl>
              <a:tblPr firstRow="1" bandRow="1">
                <a:tableStyleId>{93296810-A885-4BE3-A3E7-6D5BEEA58F35}</a:tableStyleId>
              </a:tblPr>
              <a:tblGrid>
                <a:gridCol w="10877909">
                  <a:extLst>
                    <a:ext uri="{9D8B030D-6E8A-4147-A177-3AD203B41FA5}">
                      <a16:colId xmlns:a16="http://schemas.microsoft.com/office/drawing/2014/main" xmlns="" val="3492125876"/>
                    </a:ext>
                  </a:extLst>
                </a:gridCol>
              </a:tblGrid>
              <a:tr h="2384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2000" dirty="0" smtClean="0">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6739355"/>
                  </a:ext>
                </a:extLst>
              </a:tr>
              <a:tr h="1210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kern="1200" dirty="0" smtClean="0">
                          <a:solidFill>
                            <a:schemeClr val="dk1"/>
                          </a:solidFill>
                          <a:effectLst/>
                          <a:latin typeface="Comic Sans MS" panose="030F0702030302020204" pitchFamily="66" charset="0"/>
                          <a:ea typeface="+mn-ea"/>
                          <a:cs typeface="+mn-cs"/>
                        </a:rPr>
                        <a:t>Якщо учасник зовнішнього оцінювання через певні причини не зможе взяти участь у зовнішньому оцінюванні, то він повинен не пізніше ніж </a:t>
                      </a:r>
                      <a:r>
                        <a:rPr lang="uk-UA" sz="1800" b="1" kern="1200" dirty="0" smtClean="0">
                          <a:solidFill>
                            <a:srgbClr val="FF0066"/>
                          </a:solidFill>
                          <a:effectLst/>
                          <a:latin typeface="Comic Sans MS" panose="030F0702030302020204" pitchFamily="66" charset="0"/>
                          <a:ea typeface="+mn-ea"/>
                          <a:cs typeface="+mn-cs"/>
                        </a:rPr>
                        <a:t>до 17 квітня 201</a:t>
                      </a:r>
                      <a:r>
                        <a:rPr lang="en-US" sz="1800" b="1" kern="1200" dirty="0" smtClean="0">
                          <a:solidFill>
                            <a:srgbClr val="FF0066"/>
                          </a:solidFill>
                          <a:effectLst/>
                          <a:latin typeface="Comic Sans MS" panose="030F0702030302020204" pitchFamily="66" charset="0"/>
                          <a:ea typeface="+mn-ea"/>
                          <a:cs typeface="+mn-cs"/>
                        </a:rPr>
                        <a:t>8</a:t>
                      </a:r>
                      <a:r>
                        <a:rPr lang="uk-UA" sz="1800" b="1" kern="1200" dirty="0" smtClean="0">
                          <a:solidFill>
                            <a:srgbClr val="FF0066"/>
                          </a:solidFill>
                          <a:effectLst/>
                          <a:latin typeface="Comic Sans MS" panose="030F0702030302020204" pitchFamily="66" charset="0"/>
                          <a:ea typeface="+mn-ea"/>
                          <a:cs typeface="+mn-cs"/>
                        </a:rPr>
                        <a:t> року</a:t>
                      </a:r>
                      <a:r>
                        <a:rPr lang="uk-UA" sz="1800" kern="1200" dirty="0" smtClean="0">
                          <a:solidFill>
                            <a:srgbClr val="FF0066"/>
                          </a:solidFill>
                          <a:effectLst/>
                          <a:latin typeface="Comic Sans MS" panose="030F0702030302020204" pitchFamily="66" charset="0"/>
                          <a:ea typeface="+mn-ea"/>
                          <a:cs typeface="+mn-cs"/>
                        </a:rPr>
                        <a:t>, </a:t>
                      </a:r>
                      <a:r>
                        <a:rPr lang="uk-UA" sz="1800" kern="1200" dirty="0" smtClean="0">
                          <a:solidFill>
                            <a:schemeClr val="dk1"/>
                          </a:solidFill>
                          <a:effectLst/>
                          <a:latin typeface="Comic Sans MS" panose="030F0702030302020204" pitchFamily="66" charset="0"/>
                          <a:ea typeface="+mn-ea"/>
                          <a:cs typeface="+mn-cs"/>
                        </a:rPr>
                        <a:t>надіслати до відповідного регіонального центру </a:t>
                      </a:r>
                      <a:r>
                        <a:rPr lang="uk-UA" sz="1800" b="1" kern="1200" dirty="0" smtClean="0">
                          <a:solidFill>
                            <a:schemeClr val="dk1"/>
                          </a:solidFill>
                          <a:effectLst/>
                          <a:latin typeface="Comic Sans MS" panose="030F0702030302020204" pitchFamily="66" charset="0"/>
                          <a:ea typeface="+mn-ea"/>
                          <a:cs typeface="+mn-cs"/>
                        </a:rPr>
                        <a:t>раніше отриманий Сертифікат і заяву про відмову в реєстрації.</a:t>
                      </a:r>
                      <a:endParaRPr lang="ru-RU" sz="2000" b="1" kern="1200" dirty="0">
                        <a:solidFill>
                          <a:schemeClr val="bg2">
                            <a:lumMod val="25000"/>
                          </a:schemeClr>
                        </a:solidFill>
                        <a:latin typeface="Comic Sans MS" panose="030F0702030302020204"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57100040"/>
                  </a:ext>
                </a:extLst>
              </a:tr>
            </a:tbl>
          </a:graphicData>
        </a:graphic>
      </p:graphicFrame>
      <p:pic>
        <p:nvPicPr>
          <p:cNvPr id="5" name="Рисунок 4"/>
          <p:cNvPicPr>
            <a:picLocks noChangeAspect="1"/>
          </p:cNvPicPr>
          <p:nvPr/>
        </p:nvPicPr>
        <p:blipFill rotWithShape="1">
          <a:blip r:embed="rId2"/>
          <a:srcRect l="37877" t="22548" r="35974" b="43046"/>
          <a:stretch/>
        </p:blipFill>
        <p:spPr>
          <a:xfrm>
            <a:off x="227915" y="831701"/>
            <a:ext cx="5497767" cy="4273320"/>
          </a:xfrm>
          <a:prstGeom prst="rect">
            <a:avLst/>
          </a:prstGeom>
          <a:ln>
            <a:solidFill>
              <a:srgbClr val="002060"/>
            </a:solidFill>
          </a:ln>
        </p:spPr>
      </p:pic>
      <p:pic>
        <p:nvPicPr>
          <p:cNvPr id="11" name="Рисунок 10"/>
          <p:cNvPicPr>
            <a:picLocks noChangeAspect="1"/>
          </p:cNvPicPr>
          <p:nvPr/>
        </p:nvPicPr>
        <p:blipFill>
          <a:blip r:embed="rId3"/>
          <a:stretch>
            <a:fillRect/>
          </a:stretch>
        </p:blipFill>
        <p:spPr>
          <a:xfrm>
            <a:off x="6529980" y="1210355"/>
            <a:ext cx="5306895" cy="3715328"/>
          </a:xfrm>
          <a:prstGeom prst="rect">
            <a:avLst/>
          </a:prstGeom>
          <a:ln>
            <a:solidFill>
              <a:srgbClr val="002060"/>
            </a:solidFill>
          </a:ln>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6" name="Прямоугольник 5"/>
          <p:cNvSpPr/>
          <p:nvPr/>
        </p:nvSpPr>
        <p:spPr>
          <a:xfrm>
            <a:off x="5863176" y="2346234"/>
            <a:ext cx="529311" cy="923330"/>
          </a:xfrm>
          <a:prstGeom prst="rect">
            <a:avLst/>
          </a:prstGeom>
          <a:noFill/>
        </p:spPr>
        <p:txBody>
          <a:bodyPr wrap="none" lIns="91440" tIns="45720" rIns="91440" bIns="45720">
            <a:spAutoFit/>
          </a:bodyPr>
          <a:lstStyle/>
          <a:p>
            <a:pPr algn="ctr"/>
            <a:r>
              <a:rPr lang="ru-RU"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ru-RU"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797281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76335" y="-10582"/>
            <a:ext cx="12568335" cy="6868582"/>
            <a:chOff x="0" y="34161"/>
            <a:chExt cx="12568335" cy="6868582"/>
          </a:xfrm>
        </p:grpSpPr>
        <p:grpSp>
          <p:nvGrpSpPr>
            <p:cNvPr id="5" name="Группа 4"/>
            <p:cNvGrpSpPr/>
            <p:nvPr/>
          </p:nvGrpSpPr>
          <p:grpSpPr>
            <a:xfrm>
              <a:off x="0" y="34161"/>
              <a:ext cx="11243388" cy="6858000"/>
              <a:chOff x="0" y="0"/>
              <a:chExt cx="11243388" cy="6858000"/>
            </a:xfrm>
          </p:grpSpPr>
          <p:pic>
            <p:nvPicPr>
              <p:cNvPr id="7" name="Рисунок 6"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15925" b="9025"/>
              <a:stretch/>
            </p:blipFill>
            <p:spPr>
              <a:xfrm>
                <a:off x="0" y="0"/>
                <a:ext cx="9015984" cy="6847418"/>
              </a:xfrm>
              <a:prstGeom prst="rect">
                <a:avLst/>
              </a:prstGeom>
            </p:spPr>
          </p:pic>
          <p:pic>
            <p:nvPicPr>
              <p:cNvPr id="8" name="Рисунок 7"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54664" b="9025"/>
              <a:stretch/>
            </p:blipFill>
            <p:spPr>
              <a:xfrm>
                <a:off x="9015984" y="10582"/>
                <a:ext cx="2227404" cy="6847418"/>
              </a:xfrm>
              <a:prstGeom prst="rect">
                <a:avLst/>
              </a:prstGeom>
            </p:spPr>
          </p:pic>
        </p:grpSp>
        <p:pic>
          <p:nvPicPr>
            <p:cNvPr id="6" name="Рисунок 5"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47484" t="19338" r="44955" b="9025"/>
            <a:stretch/>
          </p:blipFill>
          <p:spPr>
            <a:xfrm>
              <a:off x="11243388" y="55325"/>
              <a:ext cx="1324947" cy="6847418"/>
            </a:xfrm>
            <a:prstGeom prst="rect">
              <a:avLst/>
            </a:prstGeom>
          </p:spPr>
        </p:pic>
      </p:grpSp>
      <p:pic>
        <p:nvPicPr>
          <p:cNvPr id="9" name="Picture 4" descr="Картинки по запросу снежинки фон для сайта"/>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955" y="491741"/>
            <a:ext cx="10084098" cy="6345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253004" y="1492371"/>
            <a:ext cx="9144000" cy="36144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8000" b="1" dirty="0" smtClean="0">
                <a:solidFill>
                  <a:srgbClr val="002060"/>
                </a:solidFill>
                <a:latin typeface="Comic Sans MS" panose="030F0702030302020204" pitchFamily="66" charset="0"/>
              </a:rPr>
              <a:t>Типові помилки реєстрації на ЗНО-2017</a:t>
            </a:r>
          </a:p>
          <a:p>
            <a:pPr algn="ctr"/>
            <a:endParaRPr lang="uk-UA" sz="8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682641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6169" y="-204998"/>
            <a:ext cx="10515600" cy="1095555"/>
          </a:xfrm>
        </p:spPr>
        <p:txBody>
          <a:bodyPr>
            <a:normAutofit/>
          </a:bodyPr>
          <a:lstStyle/>
          <a:p>
            <a:pPr algn="ctr"/>
            <a:r>
              <a:rPr lang="uk-UA" sz="4000" b="1" dirty="0" smtClean="0">
                <a:solidFill>
                  <a:srgbClr val="002060"/>
                </a:solidFill>
                <a:latin typeface="Comic Sans MS" panose="030F0702030302020204" pitchFamily="66" charset="0"/>
              </a:rPr>
              <a:t>Типові помилки реєстрації ЗНО-2017</a:t>
            </a:r>
            <a:endParaRPr lang="ru-RU" sz="4000" b="1" dirty="0">
              <a:solidFill>
                <a:srgbClr val="002060"/>
              </a:solidFill>
              <a:latin typeface="Comic Sans MS" panose="030F0702030302020204" pitchFamily="66" charset="0"/>
            </a:endParaRPr>
          </a:p>
        </p:txBody>
      </p:sp>
      <p:sp>
        <p:nvSpPr>
          <p:cNvPr id="3" name="Объект 2"/>
          <p:cNvSpPr>
            <a:spLocks noGrp="1"/>
          </p:cNvSpPr>
          <p:nvPr>
            <p:ph idx="1"/>
          </p:nvPr>
        </p:nvSpPr>
        <p:spPr>
          <a:xfrm>
            <a:off x="508959" y="741872"/>
            <a:ext cx="11326483" cy="5909093"/>
          </a:xfrm>
        </p:spPr>
        <p:txBody>
          <a:bodyPr>
            <a:noAutofit/>
          </a:bodyPr>
          <a:lstStyle/>
          <a:p>
            <a:pPr lvl="0" algn="just">
              <a:buFont typeface="Wingdings" panose="05000000000000000000" pitchFamily="2" charset="2"/>
              <a:buChar char="ü"/>
            </a:pPr>
            <a:r>
              <a:rPr lang="uk-UA" sz="3600" dirty="0" smtClean="0">
                <a:latin typeface="Comic Sans MS" panose="030F0702030302020204" pitchFamily="66" charset="0"/>
              </a:rPr>
              <a:t> Неправильно </a:t>
            </a:r>
            <a:r>
              <a:rPr lang="uk-UA" sz="3600" dirty="0">
                <a:latin typeface="Comic Sans MS" panose="030F0702030302020204" pitchFamily="66" charset="0"/>
              </a:rPr>
              <a:t>оформлений список від </a:t>
            </a:r>
            <a:r>
              <a:rPr lang="uk-UA" sz="3600" dirty="0" smtClean="0">
                <a:latin typeface="Comic Sans MS" panose="030F0702030302020204" pitchFamily="66" charset="0"/>
              </a:rPr>
              <a:t>ЗЗСО </a:t>
            </a:r>
            <a:r>
              <a:rPr lang="uk-UA" sz="3600" dirty="0">
                <a:latin typeface="Comic Sans MS" panose="030F0702030302020204" pitchFamily="66" charset="0"/>
              </a:rPr>
              <a:t>(відсутність кутового штампа з датою та вихідним номером; </a:t>
            </a:r>
            <a:endParaRPr lang="uk-UA" sz="3600" dirty="0" smtClean="0">
              <a:latin typeface="Comic Sans MS" panose="030F0702030302020204" pitchFamily="66" charset="0"/>
            </a:endParaRPr>
          </a:p>
          <a:p>
            <a:pPr lvl="0" algn="just">
              <a:buFont typeface="Wingdings" panose="05000000000000000000" pitchFamily="2" charset="2"/>
              <a:buChar char="ü"/>
            </a:pPr>
            <a:r>
              <a:rPr lang="uk-UA" sz="3600" dirty="0" smtClean="0">
                <a:latin typeface="Comic Sans MS" panose="030F0702030302020204" pitchFamily="66" charset="0"/>
              </a:rPr>
              <a:t>не </a:t>
            </a:r>
            <a:r>
              <a:rPr lang="uk-UA" sz="3600" dirty="0">
                <a:latin typeface="Comic Sans MS" panose="030F0702030302020204" pitchFamily="66" charset="0"/>
              </a:rPr>
              <a:t>вказано </a:t>
            </a:r>
            <a:r>
              <a:rPr lang="uk-UA" sz="3600" dirty="0" smtClean="0">
                <a:latin typeface="Comic Sans MS" panose="030F0702030302020204" pitchFamily="66" charset="0"/>
              </a:rPr>
              <a:t>всі предмети </a:t>
            </a:r>
            <a:r>
              <a:rPr lang="uk-UA" sz="3600" dirty="0">
                <a:latin typeface="Comic Sans MS" panose="030F0702030302020204" pitchFamily="66" charset="0"/>
              </a:rPr>
              <a:t>на ДПА; </a:t>
            </a:r>
            <a:endParaRPr lang="uk-UA" sz="3600" dirty="0" smtClean="0">
              <a:latin typeface="Comic Sans MS" panose="030F0702030302020204" pitchFamily="66" charset="0"/>
            </a:endParaRPr>
          </a:p>
          <a:p>
            <a:pPr lvl="0" algn="just">
              <a:buFont typeface="Wingdings" panose="05000000000000000000" pitchFamily="2" charset="2"/>
              <a:buChar char="ü"/>
            </a:pPr>
            <a:r>
              <a:rPr lang="uk-UA" sz="3600" dirty="0" smtClean="0">
                <a:latin typeface="Comic Sans MS" panose="030F0702030302020204" pitchFamily="66" charset="0"/>
              </a:rPr>
              <a:t>вказано </a:t>
            </a:r>
            <a:r>
              <a:rPr lang="uk-UA" sz="3600" dirty="0">
                <a:latin typeface="Comic Sans MS" panose="030F0702030302020204" pitchFamily="66" charset="0"/>
              </a:rPr>
              <a:t>лише один чи два предмети на ДПА; </a:t>
            </a:r>
            <a:endParaRPr lang="uk-UA" sz="3600" dirty="0" smtClean="0">
              <a:latin typeface="Comic Sans MS" panose="030F0702030302020204" pitchFamily="66" charset="0"/>
            </a:endParaRPr>
          </a:p>
          <a:p>
            <a:pPr lvl="0" algn="just">
              <a:buFont typeface="Wingdings" panose="05000000000000000000" pitchFamily="2" charset="2"/>
              <a:buChar char="ü"/>
            </a:pPr>
            <a:r>
              <a:rPr lang="uk-UA" sz="3600" dirty="0" err="1" smtClean="0">
                <a:latin typeface="Comic Sans MS" panose="030F0702030302020204" pitchFamily="66" charset="0"/>
              </a:rPr>
              <a:t>неспівпадіння</a:t>
            </a:r>
            <a:r>
              <a:rPr lang="uk-UA" sz="3600" dirty="0" smtClean="0">
                <a:latin typeface="Comic Sans MS" panose="030F0702030302020204" pitchFamily="66" charset="0"/>
              </a:rPr>
              <a:t> </a:t>
            </a:r>
            <a:r>
              <a:rPr lang="uk-UA" sz="3600" dirty="0">
                <a:latin typeface="Comic Sans MS" panose="030F0702030302020204" pitchFamily="66" charset="0"/>
              </a:rPr>
              <a:t>кількості комплектів реєстраційних документів та кількості учасників за списком; </a:t>
            </a:r>
            <a:endParaRPr lang="uk-UA" sz="3600" dirty="0" smtClean="0">
              <a:latin typeface="Comic Sans MS" panose="030F0702030302020204" pitchFamily="66" charset="0"/>
            </a:endParaRPr>
          </a:p>
          <a:p>
            <a:pPr lvl="0" algn="just">
              <a:buFont typeface="Wingdings" panose="05000000000000000000" pitchFamily="2" charset="2"/>
              <a:buChar char="ü"/>
            </a:pPr>
            <a:r>
              <a:rPr lang="uk-UA" sz="3600" dirty="0" smtClean="0">
                <a:latin typeface="Comic Sans MS" panose="030F0702030302020204" pitchFamily="66" charset="0"/>
              </a:rPr>
              <a:t>відсутність </a:t>
            </a:r>
            <a:r>
              <a:rPr lang="uk-UA" sz="3600" dirty="0">
                <a:latin typeface="Comic Sans MS" panose="030F0702030302020204" pitchFamily="66" charset="0"/>
              </a:rPr>
              <a:t>підпису директора і печатки </a:t>
            </a:r>
            <a:r>
              <a:rPr lang="uk-UA" sz="3600" dirty="0" smtClean="0">
                <a:latin typeface="Comic Sans MS" panose="030F0702030302020204" pitchFamily="66" charset="0"/>
              </a:rPr>
              <a:t>закладу освіти  </a:t>
            </a:r>
            <a:r>
              <a:rPr lang="uk-UA" sz="3600" dirty="0">
                <a:latin typeface="Comic Sans MS" panose="030F0702030302020204" pitchFamily="66" charset="0"/>
              </a:rPr>
              <a:t>і </a:t>
            </a:r>
            <a:r>
              <a:rPr lang="uk-UA" sz="3600" dirty="0" err="1">
                <a:latin typeface="Comic Sans MS" panose="030F0702030302020204" pitchFamily="66" charset="0"/>
              </a:rPr>
              <a:t>т.ін</a:t>
            </a:r>
            <a:r>
              <a:rPr lang="uk-UA" sz="3600" dirty="0" smtClean="0">
                <a:latin typeface="Comic Sans MS" panose="030F0702030302020204" pitchFamily="66" charset="0"/>
              </a:rPr>
              <a:t>.).</a:t>
            </a:r>
            <a:endParaRPr lang="ru-RU" sz="3600" dirty="0">
              <a:latin typeface="Comic Sans MS" panose="030F0702030302020204" pitchFamily="66"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3736612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1467" y="82494"/>
            <a:ext cx="10159538" cy="441210"/>
          </a:xfrm>
        </p:spPr>
        <p:txBody>
          <a:bodyPr>
            <a:noAutofit/>
          </a:bodyPr>
          <a:lstStyle/>
          <a:p>
            <a:pPr algn="ctr"/>
            <a:r>
              <a:rPr lang="uk-UA" sz="3200" b="1" dirty="0">
                <a:solidFill>
                  <a:srgbClr val="002060"/>
                </a:solidFill>
                <a:latin typeface="Comic Sans MS" panose="030F0702030302020204" pitchFamily="66" charset="0"/>
              </a:rPr>
              <a:t>Типові помилки реєстрації ЗНО-2017</a:t>
            </a:r>
            <a:endParaRPr lang="ru-RU" sz="3200" b="1" dirty="0">
              <a:solidFill>
                <a:srgbClr val="002060"/>
              </a:solidFill>
              <a:latin typeface="Comic Sans MS" panose="030F0702030302020204" pitchFamily="66" charset="0"/>
            </a:endParaRPr>
          </a:p>
        </p:txBody>
      </p:sp>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4275" t="10389" r="37356" b="13578"/>
          <a:stretch/>
        </p:blipFill>
        <p:spPr>
          <a:xfrm>
            <a:off x="1289072" y="626639"/>
            <a:ext cx="4053414" cy="6110830"/>
          </a:xfrm>
          <a:prstGeom prst="rect">
            <a:avLst/>
          </a:prstGeom>
          <a:ln w="12700">
            <a:solidFill>
              <a:schemeClr val="accent1"/>
            </a:solidFill>
          </a:ln>
        </p:spPr>
      </p:pic>
      <p:sp>
        <p:nvSpPr>
          <p:cNvPr id="5" name="Прямоугольник 4"/>
          <p:cNvSpPr/>
          <p:nvPr/>
        </p:nvSpPr>
        <p:spPr>
          <a:xfrm>
            <a:off x="2126353" y="805291"/>
            <a:ext cx="3150343" cy="231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447640" y="5920990"/>
            <a:ext cx="2646614" cy="219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4042" t="6015" r="34517" b="11981"/>
          <a:stretch/>
        </p:blipFill>
        <p:spPr>
          <a:xfrm>
            <a:off x="6857736" y="523704"/>
            <a:ext cx="4803113" cy="6029390"/>
          </a:xfrm>
          <a:prstGeom prst="rect">
            <a:avLst/>
          </a:prstGeom>
          <a:ln w="12700">
            <a:solidFill>
              <a:schemeClr val="accent1"/>
            </a:solidFill>
          </a:ln>
        </p:spPr>
      </p:pic>
      <p:sp>
        <p:nvSpPr>
          <p:cNvPr id="8" name="Прямоугольник 7"/>
          <p:cNvSpPr/>
          <p:nvPr/>
        </p:nvSpPr>
        <p:spPr>
          <a:xfrm>
            <a:off x="8018586" y="1898444"/>
            <a:ext cx="2659676" cy="258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8113475" y="5811295"/>
            <a:ext cx="2704049" cy="329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6939409" y="563517"/>
            <a:ext cx="2748055" cy="1049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17442886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ЛИ4 - Средство просмотра фотографий Windows"/>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4945" t="9770" r="34478" b="9845"/>
          <a:stretch/>
        </p:blipFill>
        <p:spPr>
          <a:xfrm>
            <a:off x="835626" y="567263"/>
            <a:ext cx="4386962" cy="6290737"/>
          </a:xfrm>
          <a:prstGeom prst="rect">
            <a:avLst/>
          </a:prstGeom>
          <a:ln w="12700">
            <a:solidFill>
              <a:schemeClr val="accent1"/>
            </a:solidFill>
          </a:ln>
        </p:spPr>
      </p:pic>
      <p:sp>
        <p:nvSpPr>
          <p:cNvPr id="5" name="Прямоугольник 4"/>
          <p:cNvSpPr/>
          <p:nvPr/>
        </p:nvSpPr>
        <p:spPr>
          <a:xfrm>
            <a:off x="1762639" y="2806842"/>
            <a:ext cx="2572378" cy="28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890849" y="6260957"/>
            <a:ext cx="2646614" cy="219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938954" y="3191193"/>
            <a:ext cx="1197018" cy="24727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4443" t="7916" r="33022" b="15101"/>
          <a:stretch/>
        </p:blipFill>
        <p:spPr>
          <a:xfrm>
            <a:off x="6417256" y="623901"/>
            <a:ext cx="4716318" cy="6234099"/>
          </a:xfrm>
          <a:prstGeom prst="rect">
            <a:avLst/>
          </a:prstGeom>
          <a:ln w="12700">
            <a:solidFill>
              <a:schemeClr val="accent1"/>
            </a:solidFill>
          </a:ln>
        </p:spPr>
      </p:pic>
      <p:sp>
        <p:nvSpPr>
          <p:cNvPr id="8" name="Прямоугольник 7"/>
          <p:cNvSpPr/>
          <p:nvPr/>
        </p:nvSpPr>
        <p:spPr>
          <a:xfrm>
            <a:off x="6848755" y="1173314"/>
            <a:ext cx="3928906" cy="759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729697" y="6455795"/>
            <a:ext cx="2646614" cy="219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819781" y="5959348"/>
            <a:ext cx="466447" cy="2408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6443268" y="5589918"/>
            <a:ext cx="466447" cy="2719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1155560" y="1050648"/>
            <a:ext cx="3620456" cy="617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861901" y="2957501"/>
            <a:ext cx="3915760" cy="261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9" name="Заголовок 1"/>
          <p:cNvSpPr>
            <a:spLocks noGrp="1"/>
          </p:cNvSpPr>
          <p:nvPr>
            <p:ph type="title"/>
          </p:nvPr>
        </p:nvSpPr>
        <p:spPr>
          <a:xfrm>
            <a:off x="1276244" y="83893"/>
            <a:ext cx="10159538" cy="441210"/>
          </a:xfrm>
        </p:spPr>
        <p:txBody>
          <a:bodyPr>
            <a:noAutofit/>
          </a:bodyPr>
          <a:lstStyle/>
          <a:p>
            <a:pPr algn="ctr"/>
            <a:r>
              <a:rPr lang="uk-UA" sz="3200" b="1" dirty="0">
                <a:solidFill>
                  <a:srgbClr val="002060"/>
                </a:solidFill>
                <a:latin typeface="Comic Sans MS" panose="030F0702030302020204" pitchFamily="66" charset="0"/>
              </a:rPr>
              <a:t>Типові помилки реєстрації ЗНО-2017</a:t>
            </a:r>
            <a:endParaRPr lang="ru-RU" sz="3200" b="1" dirty="0">
              <a:solidFill>
                <a:srgbClr val="002060"/>
              </a:solidFill>
              <a:latin typeface="Comic Sans MS" panose="030F0702030302020204" pitchFamily="66" charset="0"/>
            </a:endParaRPr>
          </a:p>
        </p:txBody>
      </p:sp>
      <p:sp>
        <p:nvSpPr>
          <p:cNvPr id="10" name="Прямоугольник 9"/>
          <p:cNvSpPr/>
          <p:nvPr/>
        </p:nvSpPr>
        <p:spPr>
          <a:xfrm>
            <a:off x="6417256" y="1928449"/>
            <a:ext cx="1864842" cy="12627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05488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7081978" y="2759329"/>
            <a:ext cx="3915760" cy="261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573" t="5474" r="35570" b="49609"/>
          <a:stretch/>
        </p:blipFill>
        <p:spPr>
          <a:xfrm>
            <a:off x="99528" y="652535"/>
            <a:ext cx="6220885" cy="4933805"/>
          </a:xfrm>
          <a:prstGeom prst="rect">
            <a:avLst/>
          </a:prstGeom>
          <a:ln w="12700">
            <a:solidFill>
              <a:schemeClr val="accent1"/>
            </a:solidFill>
          </a:ln>
        </p:spPr>
      </p:pic>
      <p:sp>
        <p:nvSpPr>
          <p:cNvPr id="16" name="Прямоугольник 15"/>
          <p:cNvSpPr/>
          <p:nvPr/>
        </p:nvSpPr>
        <p:spPr>
          <a:xfrm>
            <a:off x="763088" y="2696971"/>
            <a:ext cx="5195074" cy="25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620311" y="4559663"/>
            <a:ext cx="3480627" cy="909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301050" y="3020719"/>
            <a:ext cx="955103" cy="6628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4"/>
          <a:srcRect l="32751" t="9386" r="37339" b="49070"/>
          <a:stretch/>
        </p:blipFill>
        <p:spPr>
          <a:xfrm>
            <a:off x="6320413" y="652535"/>
            <a:ext cx="5818149" cy="4933805"/>
          </a:xfrm>
          <a:prstGeom prst="rect">
            <a:avLst/>
          </a:prstGeom>
          <a:ln w="12700">
            <a:solidFill>
              <a:schemeClr val="accent1"/>
            </a:solidFill>
          </a:ln>
        </p:spPr>
      </p:pic>
      <p:sp>
        <p:nvSpPr>
          <p:cNvPr id="10" name="Прямоугольник 9"/>
          <p:cNvSpPr/>
          <p:nvPr/>
        </p:nvSpPr>
        <p:spPr>
          <a:xfrm>
            <a:off x="10741688" y="2839006"/>
            <a:ext cx="1396874" cy="17206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539888" y="4863662"/>
            <a:ext cx="3338818" cy="209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13" name="Заголовок 1"/>
          <p:cNvSpPr>
            <a:spLocks noGrp="1"/>
          </p:cNvSpPr>
          <p:nvPr>
            <p:ph type="title"/>
          </p:nvPr>
        </p:nvSpPr>
        <p:spPr>
          <a:xfrm>
            <a:off x="1276244" y="83893"/>
            <a:ext cx="10159538" cy="441210"/>
          </a:xfrm>
        </p:spPr>
        <p:txBody>
          <a:bodyPr>
            <a:noAutofit/>
          </a:bodyPr>
          <a:lstStyle/>
          <a:p>
            <a:pPr algn="ctr"/>
            <a:r>
              <a:rPr lang="uk-UA" sz="3200" b="1" dirty="0">
                <a:solidFill>
                  <a:srgbClr val="002060"/>
                </a:solidFill>
                <a:latin typeface="Comic Sans MS" panose="030F0702030302020204" pitchFamily="66" charset="0"/>
              </a:rPr>
              <a:t>Типові помилки реєстрації ЗНО-2017</a:t>
            </a:r>
            <a:endParaRPr lang="ru-RU" sz="3200" b="1" dirty="0">
              <a:solidFill>
                <a:srgbClr val="002060"/>
              </a:solidFill>
              <a:latin typeface="Comic Sans MS" panose="030F0702030302020204" pitchFamily="66" charset="0"/>
            </a:endParaRPr>
          </a:p>
        </p:txBody>
      </p:sp>
      <p:sp>
        <p:nvSpPr>
          <p:cNvPr id="14" name="Прямоугольник 13"/>
          <p:cNvSpPr/>
          <p:nvPr/>
        </p:nvSpPr>
        <p:spPr>
          <a:xfrm rot="151276">
            <a:off x="303052" y="882101"/>
            <a:ext cx="1775915" cy="62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6899384" y="867858"/>
            <a:ext cx="1775915" cy="62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34924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2266421" y="-9790"/>
            <a:ext cx="8430334" cy="1325563"/>
          </a:xfrm>
        </p:spPr>
        <p:txBody>
          <a:bodyPr>
            <a:normAutofit/>
          </a:bodyPr>
          <a:lstStyle/>
          <a:p>
            <a:r>
              <a:rPr lang="uk-UA" sz="32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t>Інформаційно-роз'яснювальна </a:t>
            </a:r>
            <a:r>
              <a:rPr lang="uk-UA" sz="3200" b="1" dirty="0">
                <a:solidFill>
                  <a:srgbClr val="002060"/>
                </a:solidFill>
                <a:effectLst>
                  <a:outerShdw blurRad="38100" dist="38100" dir="2700000" algn="tl">
                    <a:srgbClr val="C0C0C0"/>
                  </a:outerShdw>
                </a:effectLst>
                <a:latin typeface="Comic Sans MS" panose="030F0702030302020204" pitchFamily="66" charset="0"/>
                <a:ea typeface="+mn-ea"/>
                <a:cs typeface="+mn-cs"/>
              </a:rPr>
              <a:t>робота</a:t>
            </a:r>
            <a:endParaRPr lang="ru-RU" sz="3200" b="1" dirty="0">
              <a:solidFill>
                <a:srgbClr val="002060"/>
              </a:solidFill>
              <a:effectLst>
                <a:outerShdw blurRad="38100" dist="38100" dir="2700000" algn="tl">
                  <a:srgbClr val="C0C0C0"/>
                </a:outerShdw>
              </a:effectLst>
              <a:latin typeface="Comic Sans MS" panose="030F0702030302020204" pitchFamily="66" charset="0"/>
              <a:ea typeface="+mn-ea"/>
              <a:cs typeface="+mn-cs"/>
            </a:endParaRPr>
          </a:p>
        </p:txBody>
      </p:sp>
      <p:sp>
        <p:nvSpPr>
          <p:cNvPr id="3" name="Объект 2"/>
          <p:cNvSpPr>
            <a:spLocks noGrp="1"/>
          </p:cNvSpPr>
          <p:nvPr>
            <p:ph idx="1"/>
          </p:nvPr>
        </p:nvSpPr>
        <p:spPr>
          <a:xfrm>
            <a:off x="647008" y="1110731"/>
            <a:ext cx="10515600" cy="4351338"/>
          </a:xfrm>
        </p:spPr>
        <p:txBody>
          <a:bodyPr>
            <a:normAutofit/>
          </a:bodyPr>
          <a:lstStyle/>
          <a:p>
            <a:endParaRPr lang="uk-UA" dirty="0" smtClean="0">
              <a:latin typeface="Comic Sans MS" panose="030F0702030302020204" pitchFamily="66" charset="0"/>
            </a:endParaRPr>
          </a:p>
          <a:p>
            <a:endParaRPr lang="uk-UA" dirty="0" smtClean="0">
              <a:latin typeface="Comic Sans MS" panose="030F0702030302020204" pitchFamily="66" charset="0"/>
            </a:endParaRPr>
          </a:p>
          <a:p>
            <a:endParaRPr lang="uk-UA" dirty="0">
              <a:latin typeface="Comic Sans MS" panose="030F0702030302020204" pitchFamily="66" charset="0"/>
            </a:endParaRPr>
          </a:p>
          <a:p>
            <a:endParaRPr lang="uk-UA" dirty="0">
              <a:latin typeface="Comic Sans MS" panose="030F0702030302020204" pitchFamily="66" charset="0"/>
            </a:endParaRPr>
          </a:p>
          <a:p>
            <a:endParaRPr lang="uk-UA" dirty="0">
              <a:latin typeface="Comic Sans MS" panose="030F0702030302020204" pitchFamily="66"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57" y="359566"/>
            <a:ext cx="1555611" cy="441472"/>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215686024"/>
              </p:ext>
            </p:extLst>
          </p:nvPr>
        </p:nvGraphicFramePr>
        <p:xfrm>
          <a:off x="1495933" y="1196995"/>
          <a:ext cx="9821950" cy="4809076"/>
        </p:xfrm>
        <a:graphic>
          <a:graphicData uri="http://schemas.openxmlformats.org/drawingml/2006/table">
            <a:tbl>
              <a:tblPr firstRow="1" bandRow="1">
                <a:tableStyleId>{5C22544A-7EE6-4342-B048-85BDC9FD1C3A}</a:tableStyleId>
              </a:tblPr>
              <a:tblGrid>
                <a:gridCol w="9821950">
                  <a:extLst>
                    <a:ext uri="{9D8B030D-6E8A-4147-A177-3AD203B41FA5}">
                      <a16:colId xmlns:a16="http://schemas.microsoft.com/office/drawing/2014/main" xmlns="" val="3297628163"/>
                    </a:ext>
                  </a:extLst>
                </a:gridCol>
              </a:tblGrid>
              <a:tr h="1202269">
                <a:tc>
                  <a:txBody>
                    <a:bodyPr/>
                    <a:lstStyle/>
                    <a:p>
                      <a:pPr marL="457200" marR="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800" dirty="0" smtClean="0">
                          <a:solidFill>
                            <a:schemeClr val="accent1">
                              <a:lumMod val="50000"/>
                            </a:schemeClr>
                          </a:solidFill>
                          <a:latin typeface="Comic Sans MS" panose="030F0702030302020204" pitchFamily="66" charset="0"/>
                        </a:rPr>
                        <a:t>Презентації для батьківських зборів</a:t>
                      </a:r>
                    </a:p>
                  </a:txBody>
                  <a:tcPr anchor="ctr">
                    <a:solidFill>
                      <a:schemeClr val="tx2">
                        <a:lumMod val="20000"/>
                        <a:lumOff val="80000"/>
                      </a:schemeClr>
                    </a:solidFill>
                  </a:tcPr>
                </a:tc>
                <a:extLst>
                  <a:ext uri="{0D108BD9-81ED-4DB2-BD59-A6C34878D82A}">
                    <a16:rowId xmlns:a16="http://schemas.microsoft.com/office/drawing/2014/main" xmlns="" val="3174222242"/>
                  </a:ext>
                </a:extLst>
              </a:tr>
              <a:tr h="1202269">
                <a:tc>
                  <a:txBody>
                    <a:bodyPr/>
                    <a:lstStyle/>
                    <a:p>
                      <a:pPr marL="457200" marR="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800" b="1" kern="1200" dirty="0" smtClean="0">
                          <a:solidFill>
                            <a:schemeClr val="accent1">
                              <a:lumMod val="50000"/>
                            </a:schemeClr>
                          </a:solidFill>
                          <a:latin typeface="Comic Sans MS" panose="030F0702030302020204" pitchFamily="66" charset="0"/>
                          <a:ea typeface="+mn-ea"/>
                          <a:cs typeface="+mn-cs"/>
                        </a:rPr>
                        <a:t>Інформаційні куточки</a:t>
                      </a:r>
                      <a:r>
                        <a:rPr lang="en-US" sz="2800" b="1" kern="1200" dirty="0" smtClean="0">
                          <a:solidFill>
                            <a:schemeClr val="accent1">
                              <a:lumMod val="50000"/>
                            </a:schemeClr>
                          </a:solidFill>
                          <a:latin typeface="Comic Sans MS" panose="030F0702030302020204" pitchFamily="66" charset="0"/>
                          <a:ea typeface="+mn-ea"/>
                          <a:cs typeface="+mn-cs"/>
                        </a:rPr>
                        <a:t> </a:t>
                      </a:r>
                      <a:r>
                        <a:rPr lang="uk-UA" sz="2800" b="1" kern="1200" dirty="0" smtClean="0">
                          <a:solidFill>
                            <a:schemeClr val="accent1">
                              <a:lumMod val="50000"/>
                            </a:schemeClr>
                          </a:solidFill>
                          <a:latin typeface="Comic Sans MS" panose="030F0702030302020204" pitchFamily="66" charset="0"/>
                          <a:ea typeface="+mn-ea"/>
                          <a:cs typeface="+mn-cs"/>
                        </a:rPr>
                        <a:t>у закладах освіти</a:t>
                      </a:r>
                    </a:p>
                  </a:txBody>
                  <a:tcPr anchor="ctr"/>
                </a:tc>
                <a:extLst>
                  <a:ext uri="{0D108BD9-81ED-4DB2-BD59-A6C34878D82A}">
                    <a16:rowId xmlns:a16="http://schemas.microsoft.com/office/drawing/2014/main" xmlns="" val="2297306210"/>
                  </a:ext>
                </a:extLst>
              </a:tr>
              <a:tr h="1202269">
                <a:tc>
                  <a:txBody>
                    <a:bodyPr/>
                    <a:lstStyle/>
                    <a:p>
                      <a:pPr marL="457200" marR="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800" b="1" kern="1200" dirty="0" smtClean="0">
                          <a:solidFill>
                            <a:schemeClr val="accent1">
                              <a:lumMod val="50000"/>
                            </a:schemeClr>
                          </a:solidFill>
                          <a:latin typeface="Comic Sans MS" panose="030F0702030302020204" pitchFamily="66" charset="0"/>
                          <a:ea typeface="+mn-ea"/>
                          <a:cs typeface="+mn-cs"/>
                        </a:rPr>
                        <a:t>Робота з місцевими ЗМІ</a:t>
                      </a:r>
                    </a:p>
                  </a:txBody>
                  <a:tcPr anchor="ctr"/>
                </a:tc>
                <a:extLst>
                  <a:ext uri="{0D108BD9-81ED-4DB2-BD59-A6C34878D82A}">
                    <a16:rowId xmlns:a16="http://schemas.microsoft.com/office/drawing/2014/main" xmlns="" val="2991433165"/>
                  </a:ext>
                </a:extLst>
              </a:tr>
              <a:tr h="1202269">
                <a:tc>
                  <a:txBody>
                    <a:bodyPr/>
                    <a:lstStyle/>
                    <a:p>
                      <a:pPr marL="457200" marR="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uk-UA" sz="2800" b="1" kern="1200" dirty="0" smtClean="0">
                          <a:solidFill>
                            <a:schemeClr val="accent1">
                              <a:lumMod val="50000"/>
                            </a:schemeClr>
                          </a:solidFill>
                          <a:latin typeface="Comic Sans MS" panose="030F0702030302020204" pitchFamily="66" charset="0"/>
                          <a:ea typeface="+mn-ea"/>
                          <a:cs typeface="+mn-cs"/>
                        </a:rPr>
                        <a:t>Розміщення інформації щодо ЗНО на сайтах Р(М)В(У) та закладів освіти</a:t>
                      </a:r>
                      <a:endParaRPr lang="ru-RU" sz="2800" b="1" kern="1200" dirty="0" smtClean="0">
                        <a:solidFill>
                          <a:schemeClr val="accent1">
                            <a:lumMod val="50000"/>
                          </a:schemeClr>
                        </a:solidFill>
                        <a:latin typeface="Comic Sans MS" panose="030F0702030302020204" pitchFamily="66" charset="0"/>
                        <a:ea typeface="+mn-ea"/>
                        <a:cs typeface="+mn-cs"/>
                      </a:endParaRPr>
                    </a:p>
                  </a:txBody>
                  <a:tcPr anchor="ctr"/>
                </a:tc>
                <a:extLst>
                  <a:ext uri="{0D108BD9-81ED-4DB2-BD59-A6C34878D82A}">
                    <a16:rowId xmlns:a16="http://schemas.microsoft.com/office/drawing/2014/main" xmlns="" val="3123758320"/>
                  </a:ext>
                </a:extLst>
              </a:tr>
            </a:tbl>
          </a:graphicData>
        </a:graphic>
      </p:graphicFrame>
    </p:spTree>
    <p:extLst>
      <p:ext uri="{BB962C8B-B14F-4D97-AF65-F5344CB8AC3E}">
        <p14:creationId xmlns:p14="http://schemas.microsoft.com/office/powerpoint/2010/main" val="3864643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86" y="929556"/>
            <a:ext cx="11368177" cy="6081623"/>
          </a:xfrm>
        </p:spPr>
        <p:txBody>
          <a:bodyPr>
            <a:normAutofit/>
          </a:bodyPr>
          <a:lstStyle/>
          <a:p>
            <a:pPr lvl="0" algn="just">
              <a:buFont typeface="Wingdings" panose="05000000000000000000" pitchFamily="2" charset="2"/>
              <a:buChar char="ü"/>
            </a:pPr>
            <a:r>
              <a:rPr lang="uk-UA" sz="2400" dirty="0">
                <a:latin typeface="Comic Sans MS" panose="030F0702030302020204" pitchFamily="66" charset="0"/>
              </a:rPr>
              <a:t>Відсутній підпис учасника в реєстраційній заяві – </a:t>
            </a:r>
            <a:r>
              <a:rPr lang="uk-UA" sz="2400" dirty="0" smtClean="0">
                <a:latin typeface="Comic Sans MS" panose="030F0702030302020204" pitchFamily="66" charset="0"/>
              </a:rPr>
              <a:t>16;</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Неправильно сформований комплект документів (відсутній документ, що посвідчує особу; документи надані без нотаріально завіреного перекладу; не надано клопотання від ЗНЗ; відсутні документи про зміну прізвища; замість документа, що посвідчує особу, вкладено ідентифікаційний код і </a:t>
            </a:r>
            <a:r>
              <a:rPr lang="uk-UA" sz="2400" dirty="0" err="1">
                <a:latin typeface="Comic Sans MS" panose="030F0702030302020204" pitchFamily="66" charset="0"/>
              </a:rPr>
              <a:t>т.ін</a:t>
            </a:r>
            <a:r>
              <a:rPr lang="uk-UA" sz="2400" dirty="0">
                <a:latin typeface="Comic Sans MS" panose="030F0702030302020204" pitchFamily="66" charset="0"/>
              </a:rPr>
              <a:t>.) – </a:t>
            </a:r>
            <a:r>
              <a:rPr lang="uk-UA" sz="2400" dirty="0" smtClean="0">
                <a:latin typeface="Comic Sans MS" panose="030F0702030302020204" pitchFamily="66" charset="0"/>
              </a:rPr>
              <a:t>9;</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Надання документів на перереєстрацію без </a:t>
            </a:r>
            <a:r>
              <a:rPr lang="uk-UA" sz="2400" dirty="0" err="1">
                <a:latin typeface="Comic Sans MS" panose="030F0702030302020204" pitchFamily="66" charset="0"/>
              </a:rPr>
              <a:t>списка</a:t>
            </a:r>
            <a:r>
              <a:rPr lang="uk-UA" sz="2400" dirty="0">
                <a:latin typeface="Comic Sans MS" panose="030F0702030302020204" pitchFamily="66" charset="0"/>
              </a:rPr>
              <a:t> від ЗНЗ – </a:t>
            </a:r>
            <a:r>
              <a:rPr lang="uk-UA" sz="2400" dirty="0" smtClean="0">
                <a:latin typeface="Comic Sans MS" panose="030F0702030302020204" pitchFamily="66" charset="0"/>
              </a:rPr>
              <a:t>6;</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Неправильно вибрано навчальний заклад, який закінчує випускник – </a:t>
            </a:r>
            <a:r>
              <a:rPr lang="uk-UA" sz="2400" dirty="0" smtClean="0">
                <a:latin typeface="Comic Sans MS" panose="030F0702030302020204" pitchFamily="66" charset="0"/>
              </a:rPr>
              <a:t>2;</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Комплект документів на одного випускника надіслано без списку – </a:t>
            </a:r>
            <a:r>
              <a:rPr lang="uk-UA" sz="2400" dirty="0" smtClean="0">
                <a:latin typeface="Comic Sans MS" panose="030F0702030302020204" pitchFamily="66" charset="0"/>
              </a:rPr>
              <a:t>2;</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Відмова випускникам в реєстрації – </a:t>
            </a:r>
            <a:r>
              <a:rPr lang="uk-UA" sz="2400" dirty="0" smtClean="0">
                <a:latin typeface="Comic Sans MS" panose="030F0702030302020204" pitchFamily="66" charset="0"/>
              </a:rPr>
              <a:t>1;</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Невідповідність кількості випускників у ЗНЗ, наданих Р(М)В(У)О та кількості випускників, наданих ЗНЗ у списку – </a:t>
            </a:r>
            <a:r>
              <a:rPr lang="uk-UA" sz="2400" dirty="0" smtClean="0">
                <a:latin typeface="Comic Sans MS" panose="030F0702030302020204" pitchFamily="66" charset="0"/>
              </a:rPr>
              <a:t>38;</a:t>
            </a:r>
            <a:endParaRPr lang="ru-RU" sz="2400" dirty="0">
              <a:latin typeface="Comic Sans MS" panose="030F0702030302020204" pitchFamily="66" charset="0"/>
            </a:endParaRPr>
          </a:p>
          <a:p>
            <a:pPr lvl="0" algn="just">
              <a:buFont typeface="Wingdings" panose="05000000000000000000" pitchFamily="2" charset="2"/>
              <a:buChar char="ü"/>
            </a:pPr>
            <a:r>
              <a:rPr lang="uk-UA" sz="2400" dirty="0">
                <a:latin typeface="Comic Sans MS" panose="030F0702030302020204" pitchFamily="66" charset="0"/>
              </a:rPr>
              <a:t>Не вкладені</a:t>
            </a:r>
            <a:r>
              <a:rPr lang="ru-RU" sz="2400" dirty="0">
                <a:latin typeface="Comic Sans MS" panose="030F0702030302020204" pitchFamily="66" charset="0"/>
              </a:rPr>
              <a:t> </a:t>
            </a:r>
            <a:r>
              <a:rPr lang="ru-RU" sz="2400" dirty="0" err="1">
                <a:latin typeface="Comic Sans MS" panose="030F0702030302020204" pitchFamily="66" charset="0"/>
              </a:rPr>
              <a:t>отримані</a:t>
            </a:r>
            <a:r>
              <a:rPr lang="uk-UA" sz="2400" dirty="0">
                <a:latin typeface="Comic Sans MS" panose="030F0702030302020204" pitchFamily="66" charset="0"/>
              </a:rPr>
              <a:t> сертифікати під час  перереєстрації </a:t>
            </a:r>
            <a:r>
              <a:rPr lang="uk-UA" sz="2400" dirty="0" smtClean="0">
                <a:latin typeface="Comic Sans MS" panose="030F0702030302020204" pitchFamily="66" charset="0"/>
              </a:rPr>
              <a:t>– 2</a:t>
            </a:r>
            <a:r>
              <a:rPr lang="ru-RU" sz="2400" dirty="0">
                <a:latin typeface="Comic Sans MS" panose="030F0702030302020204" pitchFamily="66" charset="0"/>
              </a:rPr>
              <a:t>.</a:t>
            </a:r>
          </a:p>
          <a:p>
            <a:pPr lvl="0" algn="just">
              <a:buFont typeface="Wingdings" panose="05000000000000000000" pitchFamily="2" charset="2"/>
              <a:buChar char="ü"/>
            </a:pPr>
            <a:endParaRPr lang="ru-RU" sz="2400" dirty="0">
              <a:latin typeface="Comic Sans MS" panose="030F0702030302020204" pitchFamily="66"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
        <p:nvSpPr>
          <p:cNvPr id="7" name="Заголовок 1"/>
          <p:cNvSpPr>
            <a:spLocks noGrp="1"/>
          </p:cNvSpPr>
          <p:nvPr>
            <p:ph type="title"/>
          </p:nvPr>
        </p:nvSpPr>
        <p:spPr>
          <a:xfrm>
            <a:off x="1541164" y="305326"/>
            <a:ext cx="10159538" cy="441210"/>
          </a:xfrm>
        </p:spPr>
        <p:txBody>
          <a:bodyPr>
            <a:noAutofit/>
          </a:bodyPr>
          <a:lstStyle/>
          <a:p>
            <a:pPr algn="ctr"/>
            <a:r>
              <a:rPr lang="uk-UA" sz="3200" b="1" dirty="0">
                <a:solidFill>
                  <a:srgbClr val="002060"/>
                </a:solidFill>
                <a:latin typeface="Comic Sans MS" panose="030F0702030302020204" pitchFamily="66" charset="0"/>
              </a:rPr>
              <a:t>Типові помилки реєстрації ЗНО-2017</a:t>
            </a:r>
            <a:endParaRPr lang="ru-RU" sz="32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418383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76335" y="-10582"/>
            <a:ext cx="12568335" cy="6868582"/>
            <a:chOff x="0" y="34161"/>
            <a:chExt cx="12568335" cy="6868582"/>
          </a:xfrm>
        </p:grpSpPr>
        <p:grpSp>
          <p:nvGrpSpPr>
            <p:cNvPr id="5" name="Группа 4"/>
            <p:cNvGrpSpPr/>
            <p:nvPr/>
          </p:nvGrpSpPr>
          <p:grpSpPr>
            <a:xfrm>
              <a:off x="0" y="34161"/>
              <a:ext cx="11243388" cy="6858000"/>
              <a:chOff x="0" y="0"/>
              <a:chExt cx="11243388" cy="6858000"/>
            </a:xfrm>
          </p:grpSpPr>
          <p:pic>
            <p:nvPicPr>
              <p:cNvPr id="7" name="Рисунок 6"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15925" b="9025"/>
              <a:stretch/>
            </p:blipFill>
            <p:spPr>
              <a:xfrm>
                <a:off x="0" y="0"/>
                <a:ext cx="9015984" cy="6847418"/>
              </a:xfrm>
              <a:prstGeom prst="rect">
                <a:avLst/>
              </a:prstGeom>
            </p:spPr>
          </p:pic>
          <p:pic>
            <p:nvPicPr>
              <p:cNvPr id="8" name="Рисунок 7"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32625" t="19338" r="54664" b="9025"/>
              <a:stretch/>
            </p:blipFill>
            <p:spPr>
              <a:xfrm>
                <a:off x="9015984" y="10582"/>
                <a:ext cx="2227404" cy="6847418"/>
              </a:xfrm>
              <a:prstGeom prst="rect">
                <a:avLst/>
              </a:prstGeom>
            </p:spPr>
          </p:pic>
        </p:grpSp>
        <p:pic>
          <p:nvPicPr>
            <p:cNvPr id="6" name="Рисунок 5" descr="банер - PowerPoint"/>
            <p:cNvPicPr>
              <a:picLocks noChangeAspect="1"/>
            </p:cNvPicPr>
            <p:nvPr/>
          </p:nvPicPr>
          <p:blipFill rotWithShape="1">
            <a:blip r:embed="rId2">
              <a:extLst>
                <a:ext uri="{28A0092B-C50C-407E-A947-70E740481C1C}">
                  <a14:useLocalDpi xmlns:a14="http://schemas.microsoft.com/office/drawing/2010/main" val="0"/>
                </a:ext>
              </a:extLst>
            </a:blip>
            <a:srcRect l="47484" t="19338" r="44955" b="9025"/>
            <a:stretch/>
          </p:blipFill>
          <p:spPr>
            <a:xfrm>
              <a:off x="11243388" y="55325"/>
              <a:ext cx="1324947" cy="6847418"/>
            </a:xfrm>
            <a:prstGeom prst="rect">
              <a:avLst/>
            </a:prstGeom>
          </p:spPr>
        </p:pic>
      </p:grpSp>
      <p:pic>
        <p:nvPicPr>
          <p:cNvPr id="9" name="Picture 4" descr="Картинки по запросу снежинки фон для сайта"/>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955" y="491741"/>
            <a:ext cx="10084098" cy="63450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498122" y="1785669"/>
            <a:ext cx="9144000" cy="36144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b="1" dirty="0" smtClean="0">
                <a:solidFill>
                  <a:srgbClr val="002060"/>
                </a:solidFill>
                <a:latin typeface="Comic Sans MS" panose="030F0702030302020204" pitchFamily="66" charset="0"/>
              </a:rPr>
              <a:t>ПРОГРАМА РЕЄСТРАЦІЇ </a:t>
            </a:r>
          </a:p>
          <a:p>
            <a:pPr algn="ctr"/>
            <a:r>
              <a:rPr lang="ru-RU" sz="8000" b="1" dirty="0" smtClean="0">
                <a:solidFill>
                  <a:srgbClr val="002060"/>
                </a:solidFill>
                <a:latin typeface="Comic Sans MS" panose="030F0702030302020204" pitchFamily="66" charset="0"/>
              </a:rPr>
              <a:t>на ЗНО-2018</a:t>
            </a:r>
          </a:p>
          <a:p>
            <a:pPr algn="ctr"/>
            <a:endParaRPr lang="ru-RU" sz="8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3749733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еєстрація ЗНО-2018 - Opera"/>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909" t="9092" r="18005" b="7758"/>
          <a:stretch/>
        </p:blipFill>
        <p:spPr>
          <a:xfrm>
            <a:off x="1156376" y="8546"/>
            <a:ext cx="10383105" cy="6763109"/>
          </a:xfrm>
          <a:prstGeom prst="rect">
            <a:avLst/>
          </a:prstGeom>
          <a:ln>
            <a:solidFill>
              <a:schemeClr val="accent1">
                <a:alpha val="92000"/>
              </a:schemeClr>
            </a:solidFill>
          </a:ln>
        </p:spPr>
      </p:pic>
      <p:sp>
        <p:nvSpPr>
          <p:cNvPr id="6" name="Прямоугольник 5"/>
          <p:cNvSpPr/>
          <p:nvPr/>
        </p:nvSpPr>
        <p:spPr>
          <a:xfrm>
            <a:off x="2414718" y="872011"/>
            <a:ext cx="1646073" cy="209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250379" y="3026010"/>
            <a:ext cx="8441125" cy="6033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050204" y="3744483"/>
            <a:ext cx="3369365" cy="3316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64404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srcRect t="9107" r="19007" b="18884"/>
          <a:stretch/>
        </p:blipFill>
        <p:spPr>
          <a:xfrm>
            <a:off x="69664" y="305115"/>
            <a:ext cx="12033800" cy="6018048"/>
          </a:xfrm>
          <a:prstGeom prst="rect">
            <a:avLst/>
          </a:prstGeom>
        </p:spPr>
      </p:pic>
      <p:sp>
        <p:nvSpPr>
          <p:cNvPr id="7" name="Прямоугольник 6"/>
          <p:cNvSpPr/>
          <p:nvPr/>
        </p:nvSpPr>
        <p:spPr>
          <a:xfrm>
            <a:off x="69664" y="1607631"/>
            <a:ext cx="3872608" cy="10061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50092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70576"/>
            <a:ext cx="3552092" cy="1400262"/>
          </a:xfrm>
        </p:spPr>
        <p:txBody>
          <a:bodyPr>
            <a:normAutofit/>
          </a:bodyPr>
          <a:lstStyle/>
          <a:p>
            <a:pPr algn="ctr"/>
            <a:r>
              <a:rPr lang="uk-UA" sz="3600" b="1" dirty="0" smtClean="0">
                <a:solidFill>
                  <a:srgbClr val="002060"/>
                </a:solidFill>
                <a:latin typeface="Comic Sans MS" panose="030F0702030302020204" pitchFamily="66" charset="0"/>
              </a:rPr>
              <a:t>Особливості реєстрації</a:t>
            </a:r>
            <a:endParaRPr lang="ru-RU" sz="3600" b="1" dirty="0">
              <a:solidFill>
                <a:srgbClr val="002060"/>
              </a:solidFill>
              <a:latin typeface="Comic Sans MS" panose="030F0702030302020204" pitchFamily="66" charset="0"/>
            </a:endParaRPr>
          </a:p>
        </p:txBody>
      </p:sp>
      <p:pic>
        <p:nvPicPr>
          <p:cNvPr id="4" name="Объект 3"/>
          <p:cNvPicPr>
            <a:picLocks noGrp="1" noChangeAspect="1"/>
          </p:cNvPicPr>
          <p:nvPr>
            <p:ph idx="1"/>
          </p:nvPr>
        </p:nvPicPr>
        <p:blipFill rotWithShape="1">
          <a:blip r:embed="rId2"/>
          <a:srcRect l="21305" t="11493" r="20364" b="5819"/>
          <a:stretch/>
        </p:blipFill>
        <p:spPr>
          <a:xfrm>
            <a:off x="3325278" y="92128"/>
            <a:ext cx="8397161" cy="6695533"/>
          </a:xfrm>
          <a:prstGeom prst="rect">
            <a:avLst/>
          </a:prstGeom>
          <a:ln>
            <a:solidFill>
              <a:schemeClr val="accent1">
                <a:alpha val="98000"/>
              </a:schemeClr>
            </a:solidFill>
          </a:ln>
        </p:spPr>
      </p:pic>
      <p:sp>
        <p:nvSpPr>
          <p:cNvPr id="3" name="Прямоугольник 2"/>
          <p:cNvSpPr/>
          <p:nvPr/>
        </p:nvSpPr>
        <p:spPr>
          <a:xfrm>
            <a:off x="6420170" y="2540976"/>
            <a:ext cx="727976" cy="290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996174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733" y="1149551"/>
            <a:ext cx="3256722" cy="1804663"/>
          </a:xfrm>
        </p:spPr>
        <p:txBody>
          <a:bodyPr>
            <a:normAutofit/>
          </a:bodyPr>
          <a:lstStyle/>
          <a:p>
            <a:pPr algn="ctr"/>
            <a:r>
              <a:rPr lang="uk-UA" sz="3200" b="1" dirty="0">
                <a:solidFill>
                  <a:srgbClr val="002060"/>
                </a:solidFill>
                <a:latin typeface="Comic Sans MS" panose="030F0702030302020204" pitchFamily="66" charset="0"/>
              </a:rPr>
              <a:t>Порядок проведення ЗНО</a:t>
            </a:r>
            <a:endParaRPr lang="ru-RU" sz="3200" b="1" dirty="0">
              <a:solidFill>
                <a:srgbClr val="002060"/>
              </a:solidFill>
              <a:latin typeface="Comic Sans MS" panose="030F0702030302020204" pitchFamily="66" charset="0"/>
            </a:endParaRPr>
          </a:p>
        </p:txBody>
      </p:sp>
      <p:pic>
        <p:nvPicPr>
          <p:cNvPr id="4" name="Объект 3" descr="Poryadok-2017.pdf - Opera"/>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9000" t="15155" r="29853" b="261"/>
          <a:stretch/>
        </p:blipFill>
        <p:spPr>
          <a:xfrm>
            <a:off x="3727174" y="98137"/>
            <a:ext cx="6076249" cy="6759863"/>
          </a:xfrm>
          <a:ln>
            <a:solidFill>
              <a:srgbClr val="002060"/>
            </a:solidFill>
          </a:ln>
        </p:spPr>
      </p:pic>
    </p:spTree>
    <p:extLst>
      <p:ext uri="{BB962C8B-B14F-4D97-AF65-F5344CB8AC3E}">
        <p14:creationId xmlns:p14="http://schemas.microsoft.com/office/powerpoint/2010/main" val="2554544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Реєстрація ЗНО-2018 - Opera"/>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302" t="8981" r="19014" b="9246"/>
          <a:stretch/>
        </p:blipFill>
        <p:spPr>
          <a:xfrm>
            <a:off x="1401229" y="-1"/>
            <a:ext cx="9390416" cy="6737013"/>
          </a:xfrm>
          <a:ln w="12700">
            <a:solidFill>
              <a:schemeClr val="accent1"/>
            </a:solidFill>
          </a:ln>
        </p:spPr>
      </p:pic>
      <p:sp>
        <p:nvSpPr>
          <p:cNvPr id="5" name="Прямоугольник 4"/>
          <p:cNvSpPr/>
          <p:nvPr/>
        </p:nvSpPr>
        <p:spPr>
          <a:xfrm>
            <a:off x="4311342" y="3709171"/>
            <a:ext cx="3362229"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487493" y="4166371"/>
            <a:ext cx="9174756" cy="5867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078558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634" t="8068" r="18437" b="11759"/>
          <a:stretch/>
        </p:blipFill>
        <p:spPr>
          <a:xfrm>
            <a:off x="1918252" y="79512"/>
            <a:ext cx="9153939" cy="6666043"/>
          </a:xfrm>
          <a:prstGeom prst="rect">
            <a:avLst/>
          </a:prstGeom>
          <a:ln w="12700">
            <a:solidFill>
              <a:schemeClr val="accent1"/>
            </a:solidFill>
          </a:ln>
        </p:spPr>
      </p:pic>
      <p:sp>
        <p:nvSpPr>
          <p:cNvPr id="5" name="Прямоугольник 4"/>
          <p:cNvSpPr/>
          <p:nvPr/>
        </p:nvSpPr>
        <p:spPr>
          <a:xfrm>
            <a:off x="2034720" y="4621696"/>
            <a:ext cx="3759793" cy="2087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18848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8560" t="8225" r="17262" b="11988"/>
          <a:stretch/>
        </p:blipFill>
        <p:spPr>
          <a:xfrm>
            <a:off x="1657772" y="66012"/>
            <a:ext cx="9601388" cy="6714350"/>
          </a:xfrm>
          <a:prstGeom prst="rect">
            <a:avLst/>
          </a:prstGeom>
          <a:ln w="12700">
            <a:solidFill>
              <a:schemeClr val="accent1"/>
            </a:solidFill>
          </a:ln>
        </p:spPr>
      </p:pic>
      <p:sp>
        <p:nvSpPr>
          <p:cNvPr id="5" name="Прямоугольник 4"/>
          <p:cNvSpPr/>
          <p:nvPr/>
        </p:nvSpPr>
        <p:spPr>
          <a:xfrm>
            <a:off x="6169399" y="4780723"/>
            <a:ext cx="3322471" cy="646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69410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Реєстрація ЗНО-2018 - Opera"/>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178" t="8752" r="19632"/>
          <a:stretch/>
        </p:blipFill>
        <p:spPr>
          <a:xfrm>
            <a:off x="2792894" y="159025"/>
            <a:ext cx="8209723" cy="6625480"/>
          </a:xfrm>
          <a:ln w="12700">
            <a:solidFill>
              <a:schemeClr val="accent1"/>
            </a:solidFill>
          </a:ln>
        </p:spPr>
      </p:pic>
      <p:sp>
        <p:nvSpPr>
          <p:cNvPr id="5" name="Прямоугольник 4"/>
          <p:cNvSpPr/>
          <p:nvPr/>
        </p:nvSpPr>
        <p:spPr>
          <a:xfrm>
            <a:off x="4290903" y="815010"/>
            <a:ext cx="2268923" cy="437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56169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2754" y="-39321"/>
            <a:ext cx="10299940" cy="1323439"/>
          </a:xfrm>
          <a:prstGeom prst="rect">
            <a:avLst/>
          </a:prstGeom>
          <a:noFill/>
        </p:spPr>
        <p:txBody>
          <a:bodyPr wrap="square" rtlCol="0">
            <a:spAutoFit/>
          </a:bodyPr>
          <a:lstStyle/>
          <a:p>
            <a:pPr algn="ctr"/>
            <a:r>
              <a:rPr lang="uk-UA" sz="2000" b="1" dirty="0">
                <a:solidFill>
                  <a:srgbClr val="002060"/>
                </a:solidFill>
                <a:latin typeface="Comic Sans MS" panose="030F0702030302020204" pitchFamily="66" charset="0"/>
              </a:rPr>
              <a:t>Організаційна робота</a:t>
            </a:r>
            <a:r>
              <a:rPr lang="ru-RU" sz="2000" b="1" dirty="0">
                <a:solidFill>
                  <a:srgbClr val="002060"/>
                </a:solidFill>
                <a:latin typeface="Comic Sans MS" panose="030F0702030302020204" pitchFamily="66" charset="0"/>
              </a:rPr>
              <a:t>: </a:t>
            </a:r>
          </a:p>
          <a:p>
            <a:pPr algn="ctr"/>
            <a:r>
              <a:rPr lang="ru-RU" sz="2000" b="1" dirty="0" smtClean="0">
                <a:solidFill>
                  <a:srgbClr val="002060"/>
                </a:solidFill>
                <a:latin typeface="Comic Sans MS" panose="030F0702030302020204" pitchFamily="66" charset="0"/>
              </a:rPr>
              <a:t>СТОРІНКА </a:t>
            </a:r>
            <a:r>
              <a:rPr lang="ru-RU" sz="2000" b="1" dirty="0" smtClean="0">
                <a:solidFill>
                  <a:srgbClr val="002060"/>
                </a:solidFill>
                <a:latin typeface="Comic Sans MS" panose="030F0702030302020204" pitchFamily="66" charset="0"/>
              </a:rPr>
              <a:t>КЕРІВНИКА ЗАКЛАДУ ОСВІТИ</a:t>
            </a:r>
          </a:p>
          <a:p>
            <a:pPr algn="ctr"/>
            <a:r>
              <a:rPr lang="ru-RU" sz="2000" b="1" dirty="0">
                <a:solidFill>
                  <a:srgbClr val="002060"/>
                </a:solidFill>
                <a:latin typeface="Comic Sans MS" panose="030F0702030302020204" pitchFamily="66" charset="0"/>
              </a:rPr>
              <a:t>(</a:t>
            </a:r>
            <a:r>
              <a:rPr lang="ru-RU" sz="2000" b="1" dirty="0" smtClean="0">
                <a:solidFill>
                  <a:srgbClr val="002060"/>
                </a:solidFill>
                <a:latin typeface="Comic Sans MS" panose="030F0702030302020204" pitchFamily="66" charset="0"/>
              </a:rPr>
              <a:t>Доступ </a:t>
            </a:r>
            <a:r>
              <a:rPr lang="ru-RU" sz="2000" b="1" dirty="0">
                <a:solidFill>
                  <a:srgbClr val="002060"/>
                </a:solidFill>
                <a:latin typeface="Comic Sans MS" panose="030F0702030302020204" pitchFamily="66" charset="0"/>
              </a:rPr>
              <a:t>до </a:t>
            </a:r>
            <a:r>
              <a:rPr lang="uk-UA" sz="2000" b="1" dirty="0" smtClean="0">
                <a:solidFill>
                  <a:srgbClr val="002060"/>
                </a:solidFill>
                <a:latin typeface="Comic Sans MS" panose="030F0702030302020204" pitchFamily="66" charset="0"/>
              </a:rPr>
              <a:t>сервісу</a:t>
            </a:r>
            <a:r>
              <a:rPr lang="ru-RU" sz="2000" b="1" dirty="0" smtClean="0">
                <a:solidFill>
                  <a:srgbClr val="002060"/>
                </a:solidFill>
                <a:latin typeface="Comic Sans MS" panose="030F0702030302020204" pitchFamily="66" charset="0"/>
              </a:rPr>
              <a:t> </a:t>
            </a:r>
            <a:r>
              <a:rPr lang="ru-RU" sz="2000" b="1" dirty="0">
                <a:solidFill>
                  <a:srgbClr val="002060"/>
                </a:solidFill>
                <a:latin typeface="Comic Sans MS" panose="030F0702030302020204" pitchFamily="66" charset="0"/>
              </a:rPr>
              <a:t>– за </a:t>
            </a:r>
            <a:r>
              <a:rPr lang="uk-UA" sz="2000" b="1" dirty="0" smtClean="0">
                <a:solidFill>
                  <a:srgbClr val="002060"/>
                </a:solidFill>
                <a:latin typeface="Comic Sans MS" panose="030F0702030302020204" pitchFamily="66" charset="0"/>
              </a:rPr>
              <a:t>логіном</a:t>
            </a:r>
            <a:r>
              <a:rPr lang="ru-RU" sz="2000" b="1" dirty="0" smtClean="0">
                <a:solidFill>
                  <a:srgbClr val="002060"/>
                </a:solidFill>
                <a:latin typeface="Comic Sans MS" panose="030F0702030302020204" pitchFamily="66" charset="0"/>
              </a:rPr>
              <a:t> </a:t>
            </a:r>
            <a:r>
              <a:rPr lang="ru-RU" sz="2000" b="1" dirty="0">
                <a:solidFill>
                  <a:srgbClr val="002060"/>
                </a:solidFill>
                <a:latin typeface="Comic Sans MS" panose="030F0702030302020204" pitchFamily="66" charset="0"/>
              </a:rPr>
              <a:t>та </a:t>
            </a:r>
            <a:r>
              <a:rPr lang="ru-RU" sz="2000" b="1" dirty="0" smtClean="0">
                <a:solidFill>
                  <a:srgbClr val="002060"/>
                </a:solidFill>
                <a:latin typeface="Comic Sans MS" panose="030F0702030302020204" pitchFamily="66" charset="0"/>
              </a:rPr>
              <a:t>паролем)</a:t>
            </a:r>
            <a:endParaRPr lang="ru-RU" sz="2000" b="1" dirty="0">
              <a:solidFill>
                <a:srgbClr val="002060"/>
              </a:solidFill>
              <a:latin typeface="Comic Sans MS" panose="030F0702030302020204" pitchFamily="66" charset="0"/>
            </a:endParaRPr>
          </a:p>
          <a:p>
            <a:endParaRPr lang="ru-RU" sz="2000" b="1" dirty="0">
              <a:solidFill>
                <a:srgbClr val="002060"/>
              </a:solidFill>
              <a:latin typeface="Comic Sans MS" panose="030F0702030302020204" pitchFamily="66"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09657206"/>
              </p:ext>
            </p:extLst>
          </p:nvPr>
        </p:nvGraphicFramePr>
        <p:xfrm>
          <a:off x="3065416" y="3982720"/>
          <a:ext cx="8675406" cy="2875280"/>
        </p:xfrm>
        <a:graphic>
          <a:graphicData uri="http://schemas.openxmlformats.org/drawingml/2006/table">
            <a:tbl>
              <a:tblPr firstRow="1" bandRow="1">
                <a:tableStyleId>{93296810-A885-4BE3-A3E7-6D5BEEA58F35}</a:tableStyleId>
              </a:tblPr>
              <a:tblGrid>
                <a:gridCol w="8675406">
                  <a:extLst>
                    <a:ext uri="{9D8B030D-6E8A-4147-A177-3AD203B41FA5}">
                      <a16:colId xmlns:a16="http://schemas.microsoft.com/office/drawing/2014/main" xmlns="" val="3492125876"/>
                    </a:ext>
                  </a:extLst>
                </a:gridCol>
              </a:tblGrid>
              <a:tr h="1596770">
                <a:tc>
                  <a:txBody>
                    <a:bodyPr/>
                    <a:lstStyle/>
                    <a:p>
                      <a:pPr indent="285750" algn="just">
                        <a:spcAft>
                          <a:spcPts val="750"/>
                        </a:spcAft>
                      </a:pPr>
                      <a:r>
                        <a:rPr lang="uk-UA" sz="1800" b="0" i="0" kern="1200" noProof="0" dirty="0" smtClean="0">
                          <a:solidFill>
                            <a:schemeClr val="dk1"/>
                          </a:solidFill>
                          <a:effectLst/>
                          <a:latin typeface="Comic Sans MS" panose="030F0702030302020204" pitchFamily="66" charset="0"/>
                          <a:ea typeface="+mn-ea"/>
                          <a:cs typeface="+mn-cs"/>
                        </a:rPr>
                        <a:t>Інформація,</a:t>
                      </a:r>
                      <a:r>
                        <a:rPr lang="uk-UA" sz="1800" b="0" i="0" kern="1200" baseline="0" noProof="0" dirty="0" smtClean="0">
                          <a:solidFill>
                            <a:schemeClr val="dk1"/>
                          </a:solidFill>
                          <a:effectLst/>
                          <a:latin typeface="Comic Sans MS" panose="030F0702030302020204" pitchFamily="66" charset="0"/>
                          <a:ea typeface="+mn-ea"/>
                          <a:cs typeface="+mn-cs"/>
                        </a:rPr>
                        <a:t> що внесена </a:t>
                      </a:r>
                      <a:r>
                        <a:rPr lang="uk-UA" sz="1800" b="0" i="0" kern="1200" noProof="0" dirty="0" smtClean="0">
                          <a:solidFill>
                            <a:schemeClr val="dk1"/>
                          </a:solidFill>
                          <a:effectLst/>
                          <a:latin typeface="Comic Sans MS" panose="030F0702030302020204" pitchFamily="66" charset="0"/>
                          <a:ea typeface="+mn-ea"/>
                          <a:cs typeface="+mn-cs"/>
                        </a:rPr>
                        <a:t>про установу, із зазначенням даних про випускні класи старшої школи:</a:t>
                      </a:r>
                    </a:p>
                    <a:p>
                      <a:pPr indent="285750" algn="just">
                        <a:spcAft>
                          <a:spcPts val="750"/>
                        </a:spcAft>
                      </a:pPr>
                      <a:r>
                        <a:rPr lang="uk-UA" sz="1800" b="0" i="0" kern="1200" noProof="0" dirty="0" smtClean="0">
                          <a:solidFill>
                            <a:schemeClr val="dk1"/>
                          </a:solidFill>
                          <a:effectLst/>
                          <a:latin typeface="Comic Sans MS" panose="030F0702030302020204" pitchFamily="66" charset="0"/>
                          <a:ea typeface="+mn-ea"/>
                          <a:cs typeface="+mn-cs"/>
                        </a:rPr>
                        <a:t>-</a:t>
                      </a:r>
                      <a:r>
                        <a:rPr lang="uk-UA" sz="1800" b="0" i="0" kern="1200" baseline="0" noProof="0" dirty="0" smtClean="0">
                          <a:solidFill>
                            <a:schemeClr val="dk1"/>
                          </a:solidFill>
                          <a:effectLst/>
                          <a:latin typeface="Comic Sans MS" panose="030F0702030302020204" pitchFamily="66" charset="0"/>
                          <a:ea typeface="+mn-ea"/>
                          <a:cs typeface="+mn-cs"/>
                        </a:rPr>
                        <a:t> </a:t>
                      </a:r>
                      <a:r>
                        <a:rPr lang="uk-UA" sz="1800" b="0" i="0" kern="1200" noProof="0" dirty="0" smtClean="0">
                          <a:solidFill>
                            <a:schemeClr val="dk1"/>
                          </a:solidFill>
                          <a:effectLst/>
                          <a:latin typeface="Comic Sans MS" panose="030F0702030302020204" pitchFamily="66" charset="0"/>
                          <a:ea typeface="+mn-ea"/>
                          <a:cs typeface="+mn-cs"/>
                        </a:rPr>
                        <a:t>профіль навчання та мова навчання в класах; </a:t>
                      </a:r>
                    </a:p>
                    <a:p>
                      <a:pPr indent="285750" algn="just">
                        <a:spcAft>
                          <a:spcPts val="750"/>
                        </a:spcAft>
                      </a:pPr>
                      <a:r>
                        <a:rPr lang="uk-UA" sz="1800" b="1" i="0" kern="1200" noProof="0" dirty="0" smtClean="0">
                          <a:solidFill>
                            <a:schemeClr val="dk1"/>
                          </a:solidFill>
                          <a:effectLst/>
                          <a:latin typeface="Comic Sans MS" panose="030F0702030302020204" pitchFamily="66" charset="0"/>
                          <a:ea typeface="+mn-ea"/>
                          <a:cs typeface="+mn-cs"/>
                        </a:rPr>
                        <a:t>- іноземна(і) мова(и),</a:t>
                      </a:r>
                      <a:r>
                        <a:rPr lang="uk-UA" sz="1800" b="1" i="0" kern="1200" baseline="0" noProof="0" dirty="0" smtClean="0">
                          <a:solidFill>
                            <a:schemeClr val="dk1"/>
                          </a:solidFill>
                          <a:effectLst/>
                          <a:latin typeface="Comic Sans MS" panose="030F0702030302020204" pitchFamily="66" charset="0"/>
                          <a:ea typeface="+mn-ea"/>
                          <a:cs typeface="+mn-cs"/>
                        </a:rPr>
                        <a:t> що вивчаються;</a:t>
                      </a:r>
                      <a:endParaRPr lang="uk-UA" sz="1800" b="1" i="0" kern="1200" noProof="0" dirty="0" smtClean="0">
                        <a:solidFill>
                          <a:schemeClr val="dk1"/>
                        </a:solidFill>
                        <a:effectLst/>
                        <a:latin typeface="Comic Sans MS" panose="030F0702030302020204" pitchFamily="66" charset="0"/>
                        <a:ea typeface="+mn-ea"/>
                        <a:cs typeface="+mn-cs"/>
                      </a:endParaRPr>
                    </a:p>
                    <a:p>
                      <a:pPr indent="285750" algn="just">
                        <a:spcAft>
                          <a:spcPts val="750"/>
                        </a:spcAft>
                      </a:pPr>
                      <a:r>
                        <a:rPr lang="uk-UA" sz="1800" b="1" i="0" kern="1200" noProof="0" dirty="0" smtClean="0">
                          <a:solidFill>
                            <a:schemeClr val="dk1"/>
                          </a:solidFill>
                          <a:effectLst/>
                          <a:latin typeface="Comic Sans MS" panose="030F0702030302020204" pitchFamily="66" charset="0"/>
                          <a:ea typeface="+mn-ea"/>
                          <a:cs typeface="+mn-cs"/>
                        </a:rPr>
                        <a:t>-</a:t>
                      </a:r>
                      <a:r>
                        <a:rPr lang="uk-UA" sz="1800" b="1" i="0" kern="1200" baseline="0" noProof="0" dirty="0" smtClean="0">
                          <a:solidFill>
                            <a:schemeClr val="dk1"/>
                          </a:solidFill>
                          <a:effectLst/>
                          <a:latin typeface="Comic Sans MS" panose="030F0702030302020204" pitchFamily="66" charset="0"/>
                          <a:ea typeface="+mn-ea"/>
                          <a:cs typeface="+mn-cs"/>
                        </a:rPr>
                        <a:t> </a:t>
                      </a:r>
                      <a:r>
                        <a:rPr lang="uk-UA" sz="1800" b="1" i="0" kern="1200" noProof="0" dirty="0" smtClean="0">
                          <a:solidFill>
                            <a:schemeClr val="dk1"/>
                          </a:solidFill>
                          <a:effectLst/>
                          <a:latin typeface="Comic Sans MS" panose="030F0702030302020204" pitchFamily="66" charset="0"/>
                          <a:ea typeface="+mn-ea"/>
                          <a:cs typeface="+mn-cs"/>
                        </a:rPr>
                        <a:t>рівень вивчення іноземної мови (академічний (стандарт) чи профільний). </a:t>
                      </a:r>
                    </a:p>
                    <a:p>
                      <a:pPr indent="285750" algn="ctr">
                        <a:spcAft>
                          <a:spcPts val="750"/>
                        </a:spcAft>
                      </a:pPr>
                      <a:r>
                        <a:rPr lang="uk-UA" sz="2400" b="1" i="0" kern="1200" noProof="0" dirty="0" smtClean="0">
                          <a:solidFill>
                            <a:schemeClr val="dk1"/>
                          </a:solidFill>
                          <a:effectLst/>
                          <a:latin typeface="Comic Sans MS" panose="030F0702030302020204" pitchFamily="66" charset="0"/>
                          <a:ea typeface="+mn-ea"/>
                          <a:cs typeface="+mn-cs"/>
                        </a:rPr>
                        <a:t>На підставі</a:t>
                      </a:r>
                      <a:r>
                        <a:rPr lang="uk-UA" sz="2400" b="1" i="0" kern="1200" baseline="0" noProof="0" dirty="0" smtClean="0">
                          <a:solidFill>
                            <a:schemeClr val="dk1"/>
                          </a:solidFill>
                          <a:effectLst/>
                          <a:latin typeface="Comic Sans MS" panose="030F0702030302020204" pitchFamily="66" charset="0"/>
                          <a:ea typeface="+mn-ea"/>
                          <a:cs typeface="+mn-cs"/>
                        </a:rPr>
                        <a:t> </a:t>
                      </a:r>
                      <a:r>
                        <a:rPr lang="uk-UA" sz="2400" b="1" i="0" kern="1200" noProof="0" dirty="0" smtClean="0">
                          <a:solidFill>
                            <a:schemeClr val="dk1"/>
                          </a:solidFill>
                          <a:effectLst/>
                          <a:latin typeface="Comic Sans MS" panose="030F0702030302020204" pitchFamily="66" charset="0"/>
                          <a:ea typeface="+mn-ea"/>
                          <a:cs typeface="+mn-cs"/>
                        </a:rPr>
                        <a:t>інформації надалі відбуватиметься реєстрація випускників</a:t>
                      </a:r>
                      <a:r>
                        <a:rPr lang="uk-UA" sz="2400" b="1" i="0" kern="1200" baseline="0" noProof="0" dirty="0" smtClean="0">
                          <a:solidFill>
                            <a:schemeClr val="dk1"/>
                          </a:solidFill>
                          <a:effectLst/>
                          <a:latin typeface="Comic Sans MS" panose="030F0702030302020204" pitchFamily="66" charset="0"/>
                          <a:ea typeface="+mn-ea"/>
                          <a:cs typeface="+mn-cs"/>
                        </a:rPr>
                        <a:t> на ЗНО з іноземної мови</a:t>
                      </a:r>
                      <a:endParaRPr lang="uk-UA" sz="2400" b="1" kern="1200" noProof="0" dirty="0" smtClean="0">
                        <a:solidFill>
                          <a:schemeClr val="dk1"/>
                        </a:solidFill>
                        <a:effectLst/>
                        <a:latin typeface="Comic Sans MS" panose="030F0702030302020204" pitchFamily="66" charset="0"/>
                        <a:ea typeface="+mn-ea"/>
                        <a:cs typeface="+mn-cs"/>
                      </a:endParaRPr>
                    </a:p>
                  </a:txBody>
                  <a:tcPr>
                    <a:solidFill>
                      <a:schemeClr val="accent1">
                        <a:lumMod val="20000"/>
                        <a:lumOff val="80000"/>
                      </a:schemeClr>
                    </a:solidFill>
                  </a:tcPr>
                </a:tc>
                <a:extLst>
                  <a:ext uri="{0D108BD9-81ED-4DB2-BD59-A6C34878D82A}">
                    <a16:rowId xmlns:a16="http://schemas.microsoft.com/office/drawing/2014/main" xmlns="" val="2879972020"/>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3326825395"/>
              </p:ext>
            </p:extLst>
          </p:nvPr>
        </p:nvGraphicFramePr>
        <p:xfrm>
          <a:off x="3065416" y="1091450"/>
          <a:ext cx="8675406" cy="2739539"/>
        </p:xfrm>
        <a:graphic>
          <a:graphicData uri="http://schemas.openxmlformats.org/drawingml/2006/table">
            <a:tbl>
              <a:tblPr firstRow="1" bandRow="1">
                <a:tableStyleId>{5C22544A-7EE6-4342-B048-85BDC9FD1C3A}</a:tableStyleId>
              </a:tblPr>
              <a:tblGrid>
                <a:gridCol w="4337703">
                  <a:extLst>
                    <a:ext uri="{9D8B030D-6E8A-4147-A177-3AD203B41FA5}">
                      <a16:colId xmlns:a16="http://schemas.microsoft.com/office/drawing/2014/main" xmlns="" val="4057788134"/>
                    </a:ext>
                  </a:extLst>
                </a:gridCol>
                <a:gridCol w="4337703">
                  <a:extLst>
                    <a:ext uri="{9D8B030D-6E8A-4147-A177-3AD203B41FA5}">
                      <a16:colId xmlns:a16="http://schemas.microsoft.com/office/drawing/2014/main" xmlns="" val="2485818706"/>
                    </a:ext>
                  </a:extLst>
                </a:gridCol>
              </a:tblGrid>
              <a:tr h="401176">
                <a:tc gridSpan="2">
                  <a:txBody>
                    <a:bodyPr/>
                    <a:lstStyle/>
                    <a:p>
                      <a:pPr algn="ctr"/>
                      <a:r>
                        <a:rPr lang="uk-UA" sz="2400" dirty="0" smtClean="0">
                          <a:latin typeface="Comic Sans MS" panose="030F0702030302020204" pitchFamily="66" charset="0"/>
                        </a:rPr>
                        <a:t>Заклади</a:t>
                      </a:r>
                      <a:r>
                        <a:rPr lang="uk-UA" sz="2400" baseline="0" dirty="0" smtClean="0">
                          <a:latin typeface="Comic Sans MS" panose="030F0702030302020204" pitchFamily="66" charset="0"/>
                        </a:rPr>
                        <a:t> освіти </a:t>
                      </a:r>
                      <a:endParaRPr lang="ru-RU" sz="2400" dirty="0">
                        <a:latin typeface="Comic Sans MS" panose="030F0702030302020204" pitchFamily="66" charset="0"/>
                      </a:endParaRPr>
                    </a:p>
                  </a:txBody>
                  <a:tcPr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2000" dirty="0" smtClean="0">
                        <a:solidFill>
                          <a:schemeClr val="tx1"/>
                        </a:solidFill>
                      </a:endParaRPr>
                    </a:p>
                  </a:txBody>
                  <a:tcPr/>
                </a:tc>
                <a:extLst>
                  <a:ext uri="{0D108BD9-81ED-4DB2-BD59-A6C34878D82A}">
                    <a16:rowId xmlns:a16="http://schemas.microsoft.com/office/drawing/2014/main" xmlns="" val="296194585"/>
                  </a:ext>
                </a:extLst>
              </a:tr>
              <a:tr h="401176">
                <a:tc>
                  <a:txBody>
                    <a:bodyPr/>
                    <a:lstStyle/>
                    <a:p>
                      <a:r>
                        <a:rPr lang="uk-UA" dirty="0" smtClean="0">
                          <a:latin typeface="Comic Sans MS" panose="030F0702030302020204" pitchFamily="66" charset="0"/>
                        </a:rPr>
                        <a:t>Оновлення інформації про</a:t>
                      </a:r>
                      <a:r>
                        <a:rPr lang="uk-UA" baseline="0" dirty="0" smtClean="0">
                          <a:latin typeface="Comic Sans MS" panose="030F0702030302020204" pitchFamily="66" charset="0"/>
                        </a:rPr>
                        <a:t> заклад</a:t>
                      </a:r>
                      <a:endParaRPr lang="ru-RU" dirty="0">
                        <a:latin typeface="Comic Sans MS" panose="030F0702030302020204" pitchFamily="66" charset="0"/>
                      </a:endParaRPr>
                    </a:p>
                  </a:txBody>
                  <a:tcPr anchor="ctr"/>
                </a:tc>
                <a:tc>
                  <a:txBody>
                    <a:bodyPr/>
                    <a:lstStyle/>
                    <a:p>
                      <a:r>
                        <a:rPr lang="uk-UA" b="1" dirty="0" smtClean="0">
                          <a:latin typeface="Comic Sans MS" panose="030F0702030302020204" pitchFamily="66" charset="0"/>
                        </a:rPr>
                        <a:t>До 28.12.2017 </a:t>
                      </a:r>
                      <a:r>
                        <a:rPr lang="uk-UA" dirty="0" smtClean="0">
                          <a:latin typeface="Comic Sans MS" panose="030F0702030302020204" pitchFamily="66" charset="0"/>
                        </a:rPr>
                        <a:t>- щорічно</a:t>
                      </a:r>
                      <a:endParaRPr lang="ru-RU" dirty="0">
                        <a:latin typeface="Comic Sans MS" panose="030F0702030302020204" pitchFamily="66" charset="0"/>
                      </a:endParaRPr>
                    </a:p>
                  </a:txBody>
                  <a:tcPr anchor="ctr"/>
                </a:tc>
                <a:extLst>
                  <a:ext uri="{0D108BD9-81ED-4DB2-BD59-A6C34878D82A}">
                    <a16:rowId xmlns:a16="http://schemas.microsoft.com/office/drawing/2014/main" xmlns="" val="25530016"/>
                  </a:ext>
                </a:extLst>
              </a:tr>
              <a:tr h="692443">
                <a:tc>
                  <a:txBody>
                    <a:bodyPr/>
                    <a:lstStyle/>
                    <a:p>
                      <a:r>
                        <a:rPr lang="uk-UA" dirty="0" smtClean="0">
                          <a:latin typeface="Comic Sans MS" panose="030F0702030302020204" pitchFamily="66" charset="0"/>
                        </a:rPr>
                        <a:t>Внесення змін</a:t>
                      </a:r>
                      <a:endParaRPr lang="ru-RU" dirty="0">
                        <a:latin typeface="Comic Sans MS" panose="030F0702030302020204" pitchFamily="66" charset="0"/>
                      </a:endParaRPr>
                    </a:p>
                  </a:txBody>
                  <a:tcPr anchor="ctr"/>
                </a:tc>
                <a:tc>
                  <a:txBody>
                    <a:bodyPr/>
                    <a:lstStyle/>
                    <a:p>
                      <a:pPr marL="1976438" indent="-1976438"/>
                      <a:r>
                        <a:rPr lang="uk-UA" b="1" dirty="0" smtClean="0">
                          <a:latin typeface="Comic Sans MS" panose="030F0702030302020204" pitchFamily="66" charset="0"/>
                        </a:rPr>
                        <a:t>До 01.02.2018 </a:t>
                      </a:r>
                      <a:r>
                        <a:rPr lang="uk-UA" dirty="0" smtClean="0">
                          <a:latin typeface="Comic Sans MS" panose="030F0702030302020204" pitchFamily="66" charset="0"/>
                        </a:rPr>
                        <a:t>–</a:t>
                      </a:r>
                      <a:r>
                        <a:rPr lang="uk-UA" baseline="0" dirty="0" smtClean="0">
                          <a:latin typeface="Comic Sans MS" panose="030F0702030302020204" pitchFamily="66" charset="0"/>
                        </a:rPr>
                        <a:t> </a:t>
                      </a:r>
                      <a:r>
                        <a:rPr lang="uk-UA" i="0" baseline="0" dirty="0" smtClean="0">
                          <a:latin typeface="Comic Sans MS" panose="030F0702030302020204" pitchFamily="66" charset="0"/>
                        </a:rPr>
                        <a:t>роздруковується нова картка</a:t>
                      </a:r>
                      <a:endParaRPr lang="ru-RU" i="0" dirty="0">
                        <a:latin typeface="Comic Sans MS" panose="030F0702030302020204" pitchFamily="66" charset="0"/>
                      </a:endParaRPr>
                    </a:p>
                  </a:txBody>
                  <a:tcPr anchor="ctr"/>
                </a:tc>
                <a:extLst>
                  <a:ext uri="{0D108BD9-81ED-4DB2-BD59-A6C34878D82A}">
                    <a16:rowId xmlns:a16="http://schemas.microsoft.com/office/drawing/2014/main" xmlns="" val="3631754787"/>
                  </a:ext>
                </a:extLst>
              </a:tr>
              <a:tr h="989205">
                <a:tc>
                  <a:txBody>
                    <a:bodyPr/>
                    <a:lstStyle/>
                    <a:p>
                      <a:r>
                        <a:rPr lang="uk-UA" dirty="0" smtClean="0">
                          <a:latin typeface="Comic Sans MS" panose="030F0702030302020204" pitchFamily="66" charset="0"/>
                        </a:rPr>
                        <a:t>Внесення змін про назву закладу освіти, підпорядкування</a:t>
                      </a:r>
                      <a:endParaRPr lang="ru-RU" dirty="0">
                        <a:latin typeface="Comic Sans MS" panose="030F0702030302020204" pitchFamily="66" charset="0"/>
                      </a:endParaRPr>
                    </a:p>
                  </a:txBody>
                  <a:tcPr anchor="ctr"/>
                </a:tc>
                <a:tc>
                  <a:txBody>
                    <a:bodyPr/>
                    <a:lstStyle/>
                    <a:p>
                      <a:pPr marL="1976438" indent="-1976438" algn="just"/>
                      <a:r>
                        <a:rPr lang="uk-UA" b="1" dirty="0" smtClean="0">
                          <a:latin typeface="Comic Sans MS" panose="030F0702030302020204" pitchFamily="66" charset="0"/>
                        </a:rPr>
                        <a:t>До травня 2018 - </a:t>
                      </a:r>
                      <a:r>
                        <a:rPr lang="uk-UA" sz="1800" b="0" i="0" kern="1200" dirty="0" smtClean="0">
                          <a:solidFill>
                            <a:schemeClr val="dk1"/>
                          </a:solidFill>
                          <a:effectLst/>
                          <a:latin typeface="Comic Sans MS" panose="030F0702030302020204" pitchFamily="66" charset="0"/>
                          <a:ea typeface="+mn-ea"/>
                          <a:cs typeface="+mn-cs"/>
                        </a:rPr>
                        <a:t>офіційний лист до ХРЦОЯО від органу управління освітою</a:t>
                      </a:r>
                      <a:endParaRPr lang="ru-RU" b="0" i="0" dirty="0">
                        <a:latin typeface="Comic Sans MS" panose="030F0702030302020204" pitchFamily="66" charset="0"/>
                      </a:endParaRPr>
                    </a:p>
                  </a:txBody>
                  <a:tcPr anchor="ctr"/>
                </a:tc>
                <a:extLst>
                  <a:ext uri="{0D108BD9-81ED-4DB2-BD59-A6C34878D82A}">
                    <a16:rowId xmlns:a16="http://schemas.microsoft.com/office/drawing/2014/main" xmlns="" val="3202468082"/>
                  </a:ext>
                </a:extLst>
              </a:tr>
            </a:tbl>
          </a:graphicData>
        </a:graphic>
      </p:graphicFrame>
      <p:pic>
        <p:nvPicPr>
          <p:cNvPr id="5" name="Рисунок 4"/>
          <p:cNvPicPr>
            <a:picLocks noChangeAspect="1"/>
          </p:cNvPicPr>
          <p:nvPr/>
        </p:nvPicPr>
        <p:blipFill rotWithShape="1">
          <a:blip r:embed="rId3"/>
          <a:srcRect l="22263" t="9105" r="57139" b="42736"/>
          <a:stretch/>
        </p:blipFill>
        <p:spPr>
          <a:xfrm>
            <a:off x="156402" y="1141113"/>
            <a:ext cx="2376289" cy="3125337"/>
          </a:xfrm>
          <a:prstGeom prst="rect">
            <a:avLst/>
          </a:prstGeom>
          <a:ln>
            <a:solidFill>
              <a:schemeClr val="accent1"/>
            </a:solidFill>
          </a:ln>
        </p:spPr>
      </p:pic>
      <p:sp>
        <p:nvSpPr>
          <p:cNvPr id="6" name="Прямоугольник 5"/>
          <p:cNvSpPr/>
          <p:nvPr/>
        </p:nvSpPr>
        <p:spPr>
          <a:xfrm>
            <a:off x="217362" y="3631474"/>
            <a:ext cx="2456169" cy="539931"/>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292784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15356" t="7695" r="22374" b="8881"/>
          <a:stretch/>
        </p:blipFill>
        <p:spPr>
          <a:xfrm>
            <a:off x="2226365" y="89452"/>
            <a:ext cx="8607288" cy="6486295"/>
          </a:xfrm>
          <a:prstGeom prst="rect">
            <a:avLst/>
          </a:prstGeom>
          <a:ln w="12700">
            <a:solidFill>
              <a:schemeClr val="accent1"/>
            </a:solidFill>
          </a:ln>
        </p:spPr>
      </p:pic>
      <p:sp>
        <p:nvSpPr>
          <p:cNvPr id="5" name="Прямоугольник 4"/>
          <p:cNvSpPr/>
          <p:nvPr/>
        </p:nvSpPr>
        <p:spPr>
          <a:xfrm>
            <a:off x="4261086" y="854766"/>
            <a:ext cx="2268923" cy="437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3"/>
          <a:stretch>
            <a:fillRect/>
          </a:stretch>
        </p:blipFill>
        <p:spPr>
          <a:xfrm>
            <a:off x="2945991" y="2445492"/>
            <a:ext cx="1315095" cy="267890"/>
          </a:xfrm>
          <a:prstGeom prst="rect">
            <a:avLst/>
          </a:prstGeom>
        </p:spPr>
      </p:pic>
      <p:sp>
        <p:nvSpPr>
          <p:cNvPr id="7" name="Прямоугольник 6"/>
          <p:cNvSpPr/>
          <p:nvPr/>
        </p:nvSpPr>
        <p:spPr>
          <a:xfrm>
            <a:off x="7009538" y="2445492"/>
            <a:ext cx="1662636" cy="2678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535301" y="3259569"/>
            <a:ext cx="410690" cy="923330"/>
          </a:xfrm>
          <a:prstGeom prst="rect">
            <a:avLst/>
          </a:prstGeom>
          <a:noFill/>
        </p:spPr>
        <p:txBody>
          <a:bodyPr wrap="none" lIns="91440" tIns="45720" rIns="91440" bIns="45720">
            <a:spAutoFit/>
          </a:bodyPr>
          <a:lstStyle/>
          <a:p>
            <a:pPr algn="ctr"/>
            <a:r>
              <a:rPr lang="ru-RU" sz="5400" b="1" cap="none" spc="0" dirty="0" smtClean="0">
                <a:ln w="9525">
                  <a:solidFill>
                    <a:schemeClr val="bg1"/>
                  </a:solidFill>
                  <a:prstDash val="solid"/>
                </a:ln>
                <a:solidFill>
                  <a:srgbClr val="CC0000"/>
                </a:solidFill>
                <a:effectLst>
                  <a:outerShdw blurRad="12700" dist="38100" dir="2700000" algn="tl" rotWithShape="0">
                    <a:schemeClr val="bg1">
                      <a:lumMod val="50000"/>
                    </a:schemeClr>
                  </a:outerShdw>
                </a:effectLst>
              </a:rPr>
              <a:t>!</a:t>
            </a:r>
            <a:endParaRPr lang="ru-RU" sz="5400" b="1" cap="none" spc="0" dirty="0">
              <a:ln w="9525">
                <a:solidFill>
                  <a:schemeClr val="bg1"/>
                </a:solidFill>
                <a:prstDash val="solid"/>
              </a:ln>
              <a:solidFill>
                <a:srgbClr val="CC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609349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srcRect t="7839" r="21648" b="9703"/>
          <a:stretch/>
        </p:blipFill>
        <p:spPr>
          <a:xfrm>
            <a:off x="742901" y="67324"/>
            <a:ext cx="11310882" cy="6695785"/>
          </a:xfrm>
          <a:prstGeom prst="rect">
            <a:avLst/>
          </a:prstGeom>
          <a:ln w="12700">
            <a:solidFill>
              <a:schemeClr val="accent1"/>
            </a:solidFill>
          </a:ln>
        </p:spPr>
      </p:pic>
      <p:sp>
        <p:nvSpPr>
          <p:cNvPr id="4" name="Прямоугольник 3"/>
          <p:cNvSpPr/>
          <p:nvPr/>
        </p:nvSpPr>
        <p:spPr>
          <a:xfrm>
            <a:off x="586597" y="1407980"/>
            <a:ext cx="3976778" cy="14904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469588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8444" t="7346" r="19642" b="8230"/>
          <a:stretch/>
        </p:blipFill>
        <p:spPr>
          <a:xfrm>
            <a:off x="2723321" y="210411"/>
            <a:ext cx="8666923" cy="6647589"/>
          </a:xfrm>
          <a:prstGeom prst="rect">
            <a:avLst/>
          </a:prstGeom>
          <a:ln w="12700">
            <a:solidFill>
              <a:schemeClr val="accent1"/>
            </a:solidFill>
          </a:ln>
        </p:spPr>
      </p:pic>
      <p:sp>
        <p:nvSpPr>
          <p:cNvPr id="5" name="Прямоугольник 4"/>
          <p:cNvSpPr/>
          <p:nvPr/>
        </p:nvSpPr>
        <p:spPr>
          <a:xfrm>
            <a:off x="2968999" y="5317434"/>
            <a:ext cx="2109897" cy="2683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968999" y="5784574"/>
            <a:ext cx="2457766" cy="30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7056782" y="3667540"/>
            <a:ext cx="2276061" cy="487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375886" y="3096884"/>
            <a:ext cx="2646610" cy="570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80122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6697" r="19335" b="4221"/>
          <a:stretch/>
        </p:blipFill>
        <p:spPr>
          <a:xfrm>
            <a:off x="816600" y="65260"/>
            <a:ext cx="10809953" cy="6715101"/>
          </a:xfrm>
          <a:prstGeom prst="rect">
            <a:avLst/>
          </a:prstGeom>
          <a:ln w="12700">
            <a:solidFill>
              <a:schemeClr val="accent1"/>
            </a:solidFill>
          </a:ln>
        </p:spPr>
      </p:pic>
      <p:sp>
        <p:nvSpPr>
          <p:cNvPr id="5" name="Прямоугольник 4"/>
          <p:cNvSpPr/>
          <p:nvPr/>
        </p:nvSpPr>
        <p:spPr>
          <a:xfrm>
            <a:off x="747588" y="1443800"/>
            <a:ext cx="3513860" cy="1308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644679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7965" t="7382" r="21134" b="8104"/>
          <a:stretch/>
        </p:blipFill>
        <p:spPr>
          <a:xfrm>
            <a:off x="2534479" y="258416"/>
            <a:ext cx="8319052" cy="6493776"/>
          </a:xfrm>
          <a:prstGeom prst="rect">
            <a:avLst/>
          </a:prstGeom>
          <a:ln w="12700">
            <a:solidFill>
              <a:schemeClr val="accent1"/>
            </a:solidFill>
          </a:ln>
        </p:spPr>
      </p:pic>
      <p:sp>
        <p:nvSpPr>
          <p:cNvPr id="5" name="Прямоугольник 4"/>
          <p:cNvSpPr/>
          <p:nvPr/>
        </p:nvSpPr>
        <p:spPr>
          <a:xfrm>
            <a:off x="2829850" y="4999383"/>
            <a:ext cx="1473793" cy="2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829850" y="5444280"/>
            <a:ext cx="2606854" cy="2806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904895" y="4714055"/>
            <a:ext cx="3849244" cy="5706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904894" y="5299281"/>
            <a:ext cx="2765879" cy="793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104457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6937" t="37305" r="18436" b="11758"/>
          <a:stretch/>
        </p:blipFill>
        <p:spPr>
          <a:xfrm>
            <a:off x="168028" y="240788"/>
            <a:ext cx="11462329" cy="5081710"/>
          </a:xfrm>
          <a:prstGeom prst="rect">
            <a:avLst/>
          </a:prstGeom>
          <a:ln w="12700">
            <a:solidFill>
              <a:schemeClr val="accent1"/>
            </a:solidFill>
          </a:ln>
        </p:spPr>
      </p:pic>
      <p:sp>
        <p:nvSpPr>
          <p:cNvPr id="6" name="Прямоугольник 5"/>
          <p:cNvSpPr/>
          <p:nvPr/>
        </p:nvSpPr>
        <p:spPr>
          <a:xfrm>
            <a:off x="5643906" y="1451114"/>
            <a:ext cx="2620199" cy="32416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344409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0524" t="7255" r="16936" b="20610"/>
          <a:stretch/>
        </p:blipFill>
        <p:spPr>
          <a:xfrm>
            <a:off x="1490869" y="188844"/>
            <a:ext cx="10157791" cy="6590386"/>
          </a:xfrm>
          <a:prstGeom prst="rect">
            <a:avLst/>
          </a:prstGeom>
          <a:ln w="12700">
            <a:solidFill>
              <a:schemeClr val="accent1"/>
            </a:solidFill>
          </a:ln>
        </p:spPr>
      </p:pic>
      <p:sp>
        <p:nvSpPr>
          <p:cNvPr id="5" name="Прямоугольник 4"/>
          <p:cNvSpPr/>
          <p:nvPr/>
        </p:nvSpPr>
        <p:spPr>
          <a:xfrm>
            <a:off x="8544851" y="3802562"/>
            <a:ext cx="2467706" cy="1902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361556" y="6221895"/>
            <a:ext cx="2563783" cy="557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216953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srcRect l="251" t="8615" r="20886" b="12880"/>
          <a:stretch/>
        </p:blipFill>
        <p:spPr>
          <a:xfrm>
            <a:off x="104829" y="211136"/>
            <a:ext cx="11716304" cy="6560599"/>
          </a:xfrm>
          <a:prstGeom prst="rect">
            <a:avLst/>
          </a:prstGeom>
          <a:ln w="12700">
            <a:solidFill>
              <a:schemeClr val="accent1"/>
            </a:solidFill>
          </a:ln>
        </p:spPr>
      </p:pic>
      <p:sp>
        <p:nvSpPr>
          <p:cNvPr id="3" name="Прямоугольник 2"/>
          <p:cNvSpPr/>
          <p:nvPr/>
        </p:nvSpPr>
        <p:spPr>
          <a:xfrm>
            <a:off x="0" y="1416046"/>
            <a:ext cx="3849246" cy="1306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73682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6240" r="18693" b="3308"/>
          <a:stretch/>
        </p:blipFill>
        <p:spPr>
          <a:xfrm>
            <a:off x="516442" y="99017"/>
            <a:ext cx="10621871" cy="6646840"/>
          </a:xfrm>
          <a:prstGeom prst="rect">
            <a:avLst/>
          </a:prstGeom>
          <a:ln w="12700">
            <a:solidFill>
              <a:srgbClr val="FF0000"/>
            </a:solidFill>
          </a:ln>
        </p:spPr>
      </p:pic>
      <p:sp>
        <p:nvSpPr>
          <p:cNvPr id="5" name="Прямоугольник 4"/>
          <p:cNvSpPr/>
          <p:nvPr/>
        </p:nvSpPr>
        <p:spPr>
          <a:xfrm>
            <a:off x="3102290" y="4780909"/>
            <a:ext cx="5550003" cy="2882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16442" y="1376666"/>
            <a:ext cx="3356818" cy="1004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42832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378" t="5098" r="20491" b="10388"/>
          <a:stretch/>
        </p:blipFill>
        <p:spPr>
          <a:xfrm>
            <a:off x="2355574" y="139147"/>
            <a:ext cx="8338930" cy="6592743"/>
          </a:xfrm>
          <a:prstGeom prst="rect">
            <a:avLst/>
          </a:prstGeom>
          <a:ln w="12700">
            <a:solidFill>
              <a:srgbClr val="FF0000"/>
            </a:solidFill>
          </a:ln>
        </p:spPr>
      </p:pic>
      <p:sp>
        <p:nvSpPr>
          <p:cNvPr id="5" name="Прямоугольник 4"/>
          <p:cNvSpPr/>
          <p:nvPr/>
        </p:nvSpPr>
        <p:spPr>
          <a:xfrm>
            <a:off x="2355574" y="4339275"/>
            <a:ext cx="3083024" cy="11371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9276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65864" y="-66825"/>
            <a:ext cx="5534891" cy="998162"/>
          </a:xfrm>
        </p:spPr>
        <p:txBody>
          <a:bodyPr>
            <a:noAutofit/>
          </a:bodyPr>
          <a:lstStyle/>
          <a:p>
            <a:pPr algn="ctr"/>
            <a:r>
              <a:rPr lang="uk-UA" sz="36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t>Методична </a:t>
            </a:r>
            <a:r>
              <a:rPr lang="uk-UA" sz="3600" b="1" dirty="0">
                <a:solidFill>
                  <a:srgbClr val="002060"/>
                </a:solidFill>
                <a:effectLst>
                  <a:outerShdw blurRad="38100" dist="38100" dir="2700000" algn="tl">
                    <a:srgbClr val="C0C0C0"/>
                  </a:outerShdw>
                </a:effectLst>
                <a:latin typeface="Comic Sans MS" panose="030F0702030302020204" pitchFamily="66" charset="0"/>
                <a:ea typeface="+mn-ea"/>
                <a:cs typeface="+mn-cs"/>
              </a:rPr>
              <a:t>робота</a:t>
            </a:r>
            <a:endParaRPr lang="ru-RU" sz="3600" b="1" dirty="0">
              <a:solidFill>
                <a:srgbClr val="002060"/>
              </a:solidFill>
              <a:effectLst>
                <a:outerShdw blurRad="38100" dist="38100" dir="2700000" algn="tl">
                  <a:srgbClr val="C0C0C0"/>
                </a:outerShdw>
              </a:effectLst>
              <a:latin typeface="Comic Sans MS" panose="030F0702030302020204" pitchFamily="66" charset="0"/>
              <a:ea typeface="+mn-ea"/>
              <a:cs typeface="+mn-cs"/>
            </a:endParaRPr>
          </a:p>
        </p:txBody>
      </p:sp>
      <p:sp>
        <p:nvSpPr>
          <p:cNvPr id="3" name="Объект 2"/>
          <p:cNvSpPr>
            <a:spLocks noGrp="1"/>
          </p:cNvSpPr>
          <p:nvPr>
            <p:ph idx="1"/>
          </p:nvPr>
        </p:nvSpPr>
        <p:spPr>
          <a:xfrm>
            <a:off x="1663336" y="844731"/>
            <a:ext cx="9892937" cy="5573486"/>
          </a:xfrm>
        </p:spPr>
        <p:txBody>
          <a:bodyPr>
            <a:normAutofit/>
          </a:bodyPr>
          <a:lstStyle/>
          <a:p>
            <a:pPr marL="0" indent="0" algn="ctr">
              <a:buNone/>
            </a:pPr>
            <a:r>
              <a:rPr lang="uk-UA" dirty="0" smtClean="0">
                <a:latin typeface="Comic Sans MS" panose="030F0702030302020204" pitchFamily="66" charset="0"/>
              </a:rPr>
              <a:t>Пролонговані дистанційні семінари з предметів, винесених на ЗНО</a:t>
            </a:r>
          </a:p>
          <a:p>
            <a:pPr marL="0" lvl="0" indent="238125" eaLnBrk="0" fontAlgn="base" hangingPunct="0">
              <a:lnSpc>
                <a:spcPct val="100000"/>
              </a:lnSpc>
              <a:spcBef>
                <a:spcPct val="0"/>
              </a:spcBef>
              <a:spcAft>
                <a:spcPct val="0"/>
              </a:spcAft>
              <a:buNone/>
            </a:pPr>
            <a:endParaRPr lang="ru-RU" dirty="0" smtClean="0">
              <a:latin typeface="Comic Sans MS" panose="030F0702030302020204" pitchFamily="66" charset="0"/>
            </a:endParaRPr>
          </a:p>
          <a:p>
            <a:pPr marL="0" lvl="0" indent="238125" eaLnBrk="0" fontAlgn="base" hangingPunct="0">
              <a:lnSpc>
                <a:spcPct val="100000"/>
              </a:lnSpc>
              <a:spcBef>
                <a:spcPct val="0"/>
              </a:spcBef>
              <a:spcAft>
                <a:spcPct val="0"/>
              </a:spcAft>
              <a:buNone/>
            </a:pPr>
            <a:endParaRPr lang="ru-RU" dirty="0">
              <a:latin typeface="Comic Sans MS" panose="030F0702030302020204" pitchFamily="66" charset="0"/>
            </a:endParaRPr>
          </a:p>
          <a:p>
            <a:pPr marL="0" lvl="0" indent="238125" algn="ctr" eaLnBrk="0" fontAlgn="base" hangingPunct="0">
              <a:lnSpc>
                <a:spcPct val="100000"/>
              </a:lnSpc>
              <a:spcBef>
                <a:spcPct val="0"/>
              </a:spcBef>
              <a:spcAft>
                <a:spcPct val="0"/>
              </a:spcAft>
              <a:buNone/>
            </a:pPr>
            <a:endParaRPr lang="ru-RU" dirty="0" smtClean="0">
              <a:latin typeface="Comic Sans MS" panose="030F0702030302020204" pitchFamily="66" charset="0"/>
            </a:endParaRPr>
          </a:p>
          <a:p>
            <a:pPr marL="0" lvl="0" indent="238125" algn="ctr" eaLnBrk="0" fontAlgn="base" hangingPunct="0">
              <a:lnSpc>
                <a:spcPct val="100000"/>
              </a:lnSpc>
              <a:spcBef>
                <a:spcPct val="0"/>
              </a:spcBef>
              <a:spcAft>
                <a:spcPct val="0"/>
              </a:spcAft>
              <a:buNone/>
            </a:pPr>
            <a:endParaRPr lang="ru-RU" dirty="0">
              <a:latin typeface="Comic Sans MS" panose="030F0702030302020204" pitchFamily="66" charset="0"/>
            </a:endParaRPr>
          </a:p>
          <a:p>
            <a:pPr marL="0" lvl="0" indent="238125" algn="ctr" eaLnBrk="0" fontAlgn="base" hangingPunct="0">
              <a:lnSpc>
                <a:spcPct val="100000"/>
              </a:lnSpc>
              <a:spcBef>
                <a:spcPct val="0"/>
              </a:spcBef>
              <a:spcAft>
                <a:spcPct val="0"/>
              </a:spcAft>
              <a:buNone/>
            </a:pPr>
            <a:endParaRPr lang="ru-RU" dirty="0" smtClean="0">
              <a:latin typeface="Comic Sans MS" panose="030F0702030302020204" pitchFamily="66" charset="0"/>
            </a:endParaRPr>
          </a:p>
          <a:p>
            <a:pPr marL="0" lvl="0" indent="238125" algn="ctr" eaLnBrk="0" fontAlgn="base" hangingPunct="0">
              <a:lnSpc>
                <a:spcPct val="100000"/>
              </a:lnSpc>
              <a:spcBef>
                <a:spcPct val="0"/>
              </a:spcBef>
              <a:spcAft>
                <a:spcPct val="0"/>
              </a:spcAft>
              <a:buNone/>
            </a:pPr>
            <a:endParaRPr lang="ru-RU" dirty="0" smtClean="0">
              <a:latin typeface="Comic Sans MS" panose="030F0702030302020204" pitchFamily="66" charset="0"/>
            </a:endParaRPr>
          </a:p>
          <a:p>
            <a:pPr marL="0" lvl="0" indent="238125" algn="ctr" eaLnBrk="0" fontAlgn="base" hangingPunct="0">
              <a:lnSpc>
                <a:spcPct val="100000"/>
              </a:lnSpc>
              <a:spcBef>
                <a:spcPct val="0"/>
              </a:spcBef>
              <a:spcAft>
                <a:spcPct val="0"/>
              </a:spcAft>
              <a:buNone/>
            </a:pPr>
            <a:endParaRPr lang="ru-RU" dirty="0">
              <a:latin typeface="Comic Sans MS" panose="030F0702030302020204" pitchFamily="66" charset="0"/>
            </a:endParaRPr>
          </a:p>
          <a:p>
            <a:pPr marL="0" lvl="0" indent="238125" algn="ctr" eaLnBrk="0" fontAlgn="base" hangingPunct="0">
              <a:lnSpc>
                <a:spcPct val="100000"/>
              </a:lnSpc>
              <a:spcBef>
                <a:spcPct val="0"/>
              </a:spcBef>
              <a:spcAft>
                <a:spcPct val="0"/>
              </a:spcAft>
              <a:buNone/>
            </a:pPr>
            <a:r>
              <a:rPr lang="ru-RU" dirty="0" smtClean="0">
                <a:latin typeface="Comic Sans MS" panose="030F0702030302020204" pitchFamily="66" charset="0"/>
              </a:rPr>
              <a:t>Сайт ХРЦОЯО, </a:t>
            </a:r>
            <a:r>
              <a:rPr lang="uk-UA" dirty="0" smtClean="0">
                <a:latin typeface="Comic Sans MS" panose="030F0702030302020204" pitchFamily="66" charset="0"/>
              </a:rPr>
              <a:t>розділ «Методичний порадник»  </a:t>
            </a:r>
          </a:p>
          <a:p>
            <a:pPr marL="0" lvl="0" indent="238125" eaLnBrk="0" fontAlgn="base" hangingPunct="0">
              <a:lnSpc>
                <a:spcPct val="100000"/>
              </a:lnSpc>
              <a:spcBef>
                <a:spcPct val="0"/>
              </a:spcBef>
              <a:spcAft>
                <a:spcPct val="0"/>
              </a:spcAft>
              <a:buNone/>
            </a:pPr>
            <a:endParaRPr lang="uk-UA" dirty="0" smtClean="0">
              <a:latin typeface="Comic Sans MS" panose="030F0702030302020204" pitchFamily="66" charset="0"/>
            </a:endParaRPr>
          </a:p>
          <a:p>
            <a:pPr marL="0" lvl="0" indent="238125" algn="ctr" eaLnBrk="0" fontAlgn="base" hangingPunct="0">
              <a:lnSpc>
                <a:spcPct val="100000"/>
              </a:lnSpc>
              <a:spcBef>
                <a:spcPct val="0"/>
              </a:spcBef>
              <a:spcAft>
                <a:spcPct val="0"/>
              </a:spcAft>
              <a:buNone/>
            </a:pPr>
            <a:r>
              <a:rPr lang="uk-UA" dirty="0">
                <a:solidFill>
                  <a:srgbClr val="002060"/>
                </a:solidFill>
                <a:latin typeface="Comic Sans MS" panose="030F0702030302020204" pitchFamily="66" charset="0"/>
                <a:cs typeface="Times New Roman" panose="02020603050405020304" pitchFamily="18" charset="0"/>
              </a:rPr>
              <a:t>Відповіді на найбільш поширені запитання учасників пролонгованих дистанційних семінарів</a:t>
            </a:r>
            <a:endParaRPr lang="ru-RU" dirty="0">
              <a:solidFill>
                <a:srgbClr val="002060"/>
              </a:solidFill>
              <a:latin typeface="Comic Sans MS" panose="030F0702030302020204" pitchFamily="66" charset="0"/>
              <a:cs typeface="Times New Roman" panose="02020603050405020304" pitchFamily="18" charset="0"/>
            </a:endParaRPr>
          </a:p>
          <a:p>
            <a:pPr marL="0" indent="0">
              <a:buNone/>
            </a:pPr>
            <a:endParaRPr lang="ru-RU" dirty="0">
              <a:latin typeface="Comic Sans MS" panose="030F0702030302020204" pitchFamily="66"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9" y="211520"/>
            <a:ext cx="1555611" cy="441472"/>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1872083097"/>
              </p:ext>
            </p:extLst>
          </p:nvPr>
        </p:nvGraphicFramePr>
        <p:xfrm>
          <a:off x="2056601" y="1842893"/>
          <a:ext cx="9106406" cy="2448001"/>
        </p:xfrm>
        <a:graphic>
          <a:graphicData uri="http://schemas.openxmlformats.org/drawingml/2006/table">
            <a:tbl>
              <a:tblPr firstRow="1" firstCol="1" bandRow="1">
                <a:tableStyleId>{5C22544A-7EE6-4342-B048-85BDC9FD1C3A}</a:tableStyleId>
              </a:tblPr>
              <a:tblGrid>
                <a:gridCol w="4553203">
                  <a:extLst>
                    <a:ext uri="{9D8B030D-6E8A-4147-A177-3AD203B41FA5}">
                      <a16:colId xmlns:a16="http://schemas.microsoft.com/office/drawing/2014/main" xmlns="" val="3717126453"/>
                    </a:ext>
                  </a:extLst>
                </a:gridCol>
                <a:gridCol w="4553203">
                  <a:extLst>
                    <a:ext uri="{9D8B030D-6E8A-4147-A177-3AD203B41FA5}">
                      <a16:colId xmlns:a16="http://schemas.microsoft.com/office/drawing/2014/main" xmlns="" val="1577166527"/>
                    </a:ext>
                  </a:extLst>
                </a:gridCol>
              </a:tblGrid>
              <a:tr h="920149">
                <a:tc>
                  <a:txBody>
                    <a:bodyPr/>
                    <a:lstStyle/>
                    <a:p>
                      <a:pPr algn="ctr">
                        <a:spcAft>
                          <a:spcPts val="0"/>
                        </a:spcAft>
                      </a:pPr>
                      <a:r>
                        <a:rPr lang="uk-UA" sz="2800" b="1" kern="1200" dirty="0">
                          <a:solidFill>
                            <a:schemeClr val="tx1"/>
                          </a:solidFill>
                          <a:effectLst/>
                          <a:latin typeface="+mn-lt"/>
                          <a:ea typeface="+mn-ea"/>
                          <a:cs typeface="+mn-cs"/>
                        </a:rPr>
                        <a:t>Українська мова і література</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tc>
                  <a:txBody>
                    <a:bodyPr/>
                    <a:lstStyle/>
                    <a:p>
                      <a:pPr algn="ctr">
                        <a:spcAft>
                          <a:spcPts val="0"/>
                        </a:spcAft>
                      </a:pPr>
                      <a:r>
                        <a:rPr lang="en-US" sz="2800" b="1" kern="1200" dirty="0" smtClean="0">
                          <a:solidFill>
                            <a:schemeClr val="tx1"/>
                          </a:solidFill>
                          <a:effectLst/>
                          <a:latin typeface="+mn-lt"/>
                          <a:ea typeface="+mn-ea"/>
                          <a:cs typeface="+mn-cs"/>
                        </a:rPr>
                        <a:t>1370</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extLst>
                  <a:ext uri="{0D108BD9-81ED-4DB2-BD59-A6C34878D82A}">
                    <a16:rowId xmlns:a16="http://schemas.microsoft.com/office/drawing/2014/main" xmlns="" val="3364434074"/>
                  </a:ext>
                </a:extLst>
              </a:tr>
              <a:tr h="509284">
                <a:tc>
                  <a:txBody>
                    <a:bodyPr/>
                    <a:lstStyle/>
                    <a:p>
                      <a:pPr algn="ctr">
                        <a:spcAft>
                          <a:spcPts val="0"/>
                        </a:spcAft>
                      </a:pPr>
                      <a:r>
                        <a:rPr lang="uk-UA" sz="2800" b="1" kern="1200" dirty="0">
                          <a:solidFill>
                            <a:schemeClr val="tx1"/>
                          </a:solidFill>
                          <a:effectLst/>
                          <a:latin typeface="+mn-lt"/>
                          <a:ea typeface="+mn-ea"/>
                          <a:cs typeface="+mn-cs"/>
                        </a:rPr>
                        <a:t>Історія </a:t>
                      </a:r>
                      <a:r>
                        <a:rPr lang="uk-UA" sz="2800" b="1" kern="1200" dirty="0" smtClean="0">
                          <a:solidFill>
                            <a:schemeClr val="tx1"/>
                          </a:solidFill>
                          <a:effectLst/>
                          <a:latin typeface="+mn-lt"/>
                          <a:ea typeface="+mn-ea"/>
                          <a:cs typeface="+mn-cs"/>
                        </a:rPr>
                        <a:t>України</a:t>
                      </a:r>
                      <a:r>
                        <a:rPr lang="uk-UA" sz="2800" b="1" kern="1200" dirty="0">
                          <a:solidFill>
                            <a:schemeClr val="tx1"/>
                          </a:solidFill>
                          <a:effectLst/>
                          <a:latin typeface="+mn-lt"/>
                          <a:ea typeface="+mn-ea"/>
                          <a:cs typeface="+mn-cs"/>
                        </a:rPr>
                        <a:t> </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tc>
                  <a:txBody>
                    <a:bodyPr/>
                    <a:lstStyle/>
                    <a:p>
                      <a:pPr algn="ctr">
                        <a:spcAft>
                          <a:spcPts val="0"/>
                        </a:spcAft>
                      </a:pPr>
                      <a:r>
                        <a:rPr lang="en-US" sz="2800" b="1" kern="1200" dirty="0" smtClean="0">
                          <a:solidFill>
                            <a:schemeClr val="tx1"/>
                          </a:solidFill>
                          <a:effectLst/>
                          <a:latin typeface="+mn-lt"/>
                          <a:ea typeface="+mn-ea"/>
                          <a:cs typeface="+mn-cs"/>
                        </a:rPr>
                        <a:t>1100</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extLst>
                  <a:ext uri="{0D108BD9-81ED-4DB2-BD59-A6C34878D82A}">
                    <a16:rowId xmlns:a16="http://schemas.microsoft.com/office/drawing/2014/main" xmlns="" val="797122684"/>
                  </a:ext>
                </a:extLst>
              </a:tr>
              <a:tr h="509284">
                <a:tc>
                  <a:txBody>
                    <a:bodyPr/>
                    <a:lstStyle/>
                    <a:p>
                      <a:pPr algn="ctr">
                        <a:spcAft>
                          <a:spcPts val="0"/>
                        </a:spcAft>
                      </a:pPr>
                      <a:r>
                        <a:rPr lang="uk-UA" sz="2800" b="1" kern="1200" dirty="0" smtClean="0">
                          <a:solidFill>
                            <a:schemeClr val="tx1"/>
                          </a:solidFill>
                          <a:effectLst/>
                          <a:latin typeface="+mn-lt"/>
                          <a:ea typeface="+mn-ea"/>
                          <a:cs typeface="+mn-cs"/>
                        </a:rPr>
                        <a:t>Математика</a:t>
                      </a:r>
                      <a:r>
                        <a:rPr lang="uk-UA" sz="2800" b="1" kern="1200" dirty="0">
                          <a:solidFill>
                            <a:schemeClr val="tx1"/>
                          </a:solidFill>
                          <a:effectLst/>
                          <a:latin typeface="+mn-lt"/>
                          <a:ea typeface="+mn-ea"/>
                          <a:cs typeface="+mn-cs"/>
                        </a:rPr>
                        <a:t> </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tc>
                  <a:txBody>
                    <a:bodyPr/>
                    <a:lstStyle/>
                    <a:p>
                      <a:pPr algn="ctr">
                        <a:spcAft>
                          <a:spcPts val="0"/>
                        </a:spcAft>
                      </a:pPr>
                      <a:r>
                        <a:rPr lang="en-US" sz="2800" b="1" kern="1200" dirty="0" smtClean="0">
                          <a:solidFill>
                            <a:schemeClr val="tx1"/>
                          </a:solidFill>
                          <a:effectLst/>
                          <a:latin typeface="+mn-lt"/>
                          <a:ea typeface="+mn-ea"/>
                          <a:cs typeface="+mn-cs"/>
                        </a:rPr>
                        <a:t>1160</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extLst>
                  <a:ext uri="{0D108BD9-81ED-4DB2-BD59-A6C34878D82A}">
                    <a16:rowId xmlns:a16="http://schemas.microsoft.com/office/drawing/2014/main" xmlns="" val="350630585"/>
                  </a:ext>
                </a:extLst>
              </a:tr>
              <a:tr h="509284">
                <a:tc>
                  <a:txBody>
                    <a:bodyPr/>
                    <a:lstStyle/>
                    <a:p>
                      <a:pPr algn="ctr">
                        <a:spcAft>
                          <a:spcPts val="0"/>
                        </a:spcAft>
                      </a:pPr>
                      <a:r>
                        <a:rPr lang="uk-UA" sz="2800" b="1" kern="1200" dirty="0">
                          <a:solidFill>
                            <a:schemeClr val="tx1"/>
                          </a:solidFill>
                          <a:effectLst/>
                          <a:latin typeface="+mn-lt"/>
                          <a:ea typeface="+mn-ea"/>
                          <a:cs typeface="+mn-cs"/>
                        </a:rPr>
                        <a:t>Англійська </a:t>
                      </a:r>
                      <a:r>
                        <a:rPr lang="uk-UA" sz="2800" b="1" kern="1200" dirty="0" smtClean="0">
                          <a:solidFill>
                            <a:schemeClr val="tx1"/>
                          </a:solidFill>
                          <a:effectLst/>
                          <a:latin typeface="+mn-lt"/>
                          <a:ea typeface="+mn-ea"/>
                          <a:cs typeface="+mn-cs"/>
                        </a:rPr>
                        <a:t>мова</a:t>
                      </a:r>
                      <a:r>
                        <a:rPr lang="uk-UA" sz="2800" b="1" kern="1200" dirty="0">
                          <a:solidFill>
                            <a:schemeClr val="tx1"/>
                          </a:solidFill>
                          <a:effectLst/>
                          <a:latin typeface="+mn-lt"/>
                          <a:ea typeface="+mn-ea"/>
                          <a:cs typeface="+mn-cs"/>
                        </a:rPr>
                        <a:t> </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tc>
                  <a:txBody>
                    <a:bodyPr/>
                    <a:lstStyle/>
                    <a:p>
                      <a:pPr algn="ctr">
                        <a:spcAft>
                          <a:spcPts val="0"/>
                        </a:spcAft>
                      </a:pPr>
                      <a:r>
                        <a:rPr lang="en-US" sz="2800" b="1" kern="1200" dirty="0" smtClean="0">
                          <a:solidFill>
                            <a:schemeClr val="tx1"/>
                          </a:solidFill>
                          <a:effectLst/>
                          <a:latin typeface="+mn-lt"/>
                          <a:ea typeface="+mn-ea"/>
                          <a:cs typeface="+mn-cs"/>
                        </a:rPr>
                        <a:t>720</a:t>
                      </a:r>
                      <a:endParaRPr lang="ru-RU" sz="2800" b="1" kern="1200" dirty="0">
                        <a:solidFill>
                          <a:schemeClr val="tx1"/>
                        </a:solidFill>
                        <a:effectLst/>
                        <a:latin typeface="+mn-lt"/>
                        <a:ea typeface="+mn-ea"/>
                        <a:cs typeface="+mn-cs"/>
                      </a:endParaRPr>
                    </a:p>
                  </a:txBody>
                  <a:tcPr marL="68580" marR="68580" marT="0" marB="0" anchor="ctr">
                    <a:solidFill>
                      <a:schemeClr val="accent1"/>
                    </a:solidFill>
                  </a:tcPr>
                </a:tc>
                <a:extLst>
                  <a:ext uri="{0D108BD9-81ED-4DB2-BD59-A6C34878D82A}">
                    <a16:rowId xmlns:a16="http://schemas.microsoft.com/office/drawing/2014/main" xmlns="" val="3971912362"/>
                  </a:ext>
                </a:extLst>
              </a:tr>
            </a:tbl>
          </a:graphicData>
        </a:graphic>
      </p:graphicFrame>
    </p:spTree>
    <p:extLst>
      <p:ext uri="{BB962C8B-B14F-4D97-AF65-F5344CB8AC3E}">
        <p14:creationId xmlns:p14="http://schemas.microsoft.com/office/powerpoint/2010/main" val="8668059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138" t="7410" r="20075" b="4839"/>
          <a:stretch/>
        </p:blipFill>
        <p:spPr>
          <a:xfrm>
            <a:off x="2256181" y="248479"/>
            <a:ext cx="7961245" cy="6464676"/>
          </a:xfrm>
          <a:prstGeom prst="rect">
            <a:avLst/>
          </a:prstGeom>
          <a:ln w="12700">
            <a:solidFill>
              <a:schemeClr val="accent1"/>
            </a:solidFill>
          </a:ln>
        </p:spPr>
      </p:pic>
      <p:sp>
        <p:nvSpPr>
          <p:cNvPr id="6" name="Прямоугольник 5"/>
          <p:cNvSpPr/>
          <p:nvPr/>
        </p:nvSpPr>
        <p:spPr>
          <a:xfrm>
            <a:off x="5016459" y="248479"/>
            <a:ext cx="2040323" cy="292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845260" y="1755102"/>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999447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8752" r="21006" b="4678"/>
          <a:stretch/>
        </p:blipFill>
        <p:spPr>
          <a:xfrm>
            <a:off x="511673" y="116454"/>
            <a:ext cx="10754425" cy="6629453"/>
          </a:xfrm>
          <a:prstGeom prst="rect">
            <a:avLst/>
          </a:prstGeom>
          <a:ln w="12700">
            <a:solidFill>
              <a:srgbClr val="FF0000"/>
            </a:solidFill>
          </a:ln>
        </p:spPr>
      </p:pic>
      <p:sp>
        <p:nvSpPr>
          <p:cNvPr id="6" name="Прямоугольник 5"/>
          <p:cNvSpPr/>
          <p:nvPr/>
        </p:nvSpPr>
        <p:spPr>
          <a:xfrm>
            <a:off x="7873679" y="2359228"/>
            <a:ext cx="2447827" cy="4357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511673" y="1274255"/>
            <a:ext cx="3476918" cy="1302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62817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378" t="7155" r="22548" b="8789"/>
          <a:stretch/>
        </p:blipFill>
        <p:spPr>
          <a:xfrm>
            <a:off x="2355574" y="278296"/>
            <a:ext cx="8020878" cy="6530272"/>
          </a:xfrm>
          <a:prstGeom prst="rect">
            <a:avLst/>
          </a:prstGeom>
          <a:ln w="12700">
            <a:solidFill>
              <a:srgbClr val="FF0000"/>
            </a:solidFill>
          </a:ln>
        </p:spPr>
      </p:pic>
      <p:sp>
        <p:nvSpPr>
          <p:cNvPr id="5" name="Прямоугольник 4"/>
          <p:cNvSpPr/>
          <p:nvPr/>
        </p:nvSpPr>
        <p:spPr>
          <a:xfrm>
            <a:off x="5115852" y="2397021"/>
            <a:ext cx="2050261" cy="1618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166113" y="2397021"/>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2277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9635" t="7611" r="20877" b="9018"/>
          <a:stretch/>
        </p:blipFill>
        <p:spPr>
          <a:xfrm>
            <a:off x="2035610" y="393808"/>
            <a:ext cx="8199783" cy="6464192"/>
          </a:xfrm>
          <a:prstGeom prst="rect">
            <a:avLst/>
          </a:prstGeom>
          <a:ln w="12700">
            <a:solidFill>
              <a:srgbClr val="FF0000"/>
            </a:solidFill>
          </a:ln>
        </p:spPr>
      </p:pic>
      <p:sp>
        <p:nvSpPr>
          <p:cNvPr id="5" name="Прямоугольник 4"/>
          <p:cNvSpPr/>
          <p:nvPr/>
        </p:nvSpPr>
        <p:spPr>
          <a:xfrm>
            <a:off x="6914834" y="4871865"/>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9569471" y="4826009"/>
            <a:ext cx="665922" cy="523220"/>
          </a:xfrm>
          <a:prstGeom prst="rect">
            <a:avLst/>
          </a:prstGeom>
          <a:noFill/>
          <a:ln w="41275">
            <a:solidFill>
              <a:srgbClr val="FF0000"/>
            </a:solidFill>
          </a:ln>
        </p:spPr>
        <p:txBody>
          <a:bodyPr wrap="square" rtlCol="0">
            <a:spAutoFit/>
          </a:bodyPr>
          <a:lstStyle/>
          <a:p>
            <a:r>
              <a:rPr lang="en-US" sz="2800" b="1" dirty="0" smtClean="0">
                <a:solidFill>
                  <a:srgbClr val="FF0000"/>
                </a:solidFill>
              </a:rPr>
              <a:t>!!!</a:t>
            </a:r>
            <a:endParaRPr lang="ru-RU" sz="2800" b="1" dirty="0">
              <a:solidFill>
                <a:srgbClr val="FF0000"/>
              </a:solidFill>
            </a:endParaRPr>
          </a:p>
        </p:txBody>
      </p:sp>
    </p:spTree>
    <p:extLst>
      <p:ext uri="{BB962C8B-B14F-4D97-AF65-F5344CB8AC3E}">
        <p14:creationId xmlns:p14="http://schemas.microsoft.com/office/powerpoint/2010/main" val="41130353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461" y="779193"/>
            <a:ext cx="3170583" cy="5664739"/>
          </a:xfrm>
        </p:spPr>
        <p:txBody>
          <a:bodyPr>
            <a:normAutofit/>
          </a:bodyPr>
          <a:lstStyle/>
          <a:p>
            <a:pPr algn="ctr"/>
            <a:r>
              <a:rPr lang="uk-UA" sz="2000" dirty="0" smtClean="0">
                <a:latin typeface="Comic Sans MS" panose="030F0702030302020204" pitchFamily="66" charset="0"/>
              </a:rPr>
              <a:t/>
            </a:r>
            <a:br>
              <a:rPr lang="uk-UA" sz="2000" dirty="0" smtClean="0">
                <a:latin typeface="Comic Sans MS" panose="030F0702030302020204" pitchFamily="66" charset="0"/>
              </a:rPr>
            </a:br>
            <a:r>
              <a:rPr lang="uk-UA" sz="2000" dirty="0">
                <a:latin typeface="Comic Sans MS" panose="030F0702030302020204" pitchFamily="66" charset="0"/>
              </a:rPr>
              <a:t/>
            </a:r>
            <a:br>
              <a:rPr lang="uk-UA" sz="2000" dirty="0">
                <a:latin typeface="Comic Sans MS" panose="030F0702030302020204" pitchFamily="66" charset="0"/>
              </a:rPr>
            </a:br>
            <a:r>
              <a:rPr lang="uk-UA" sz="2000" dirty="0" smtClean="0">
                <a:latin typeface="Comic Sans MS" panose="030F0702030302020204" pitchFamily="66" charset="0"/>
              </a:rPr>
              <a:t>Харківська загальноосвітня школа І-ІІІ ст. № 109 </a:t>
            </a:r>
            <a:br>
              <a:rPr lang="uk-UA" sz="2000" dirty="0" smtClean="0">
                <a:latin typeface="Comic Sans MS" panose="030F0702030302020204" pitchFamily="66" charset="0"/>
              </a:rPr>
            </a:br>
            <a:r>
              <a:rPr lang="uk-UA" sz="2000" dirty="0" smtClean="0">
                <a:latin typeface="Comic Sans MS" panose="030F0702030302020204" pitchFamily="66" charset="0"/>
              </a:rPr>
              <a:t>(вивчення французької мови на профільному рівні)</a:t>
            </a:r>
            <a:br>
              <a:rPr lang="uk-UA" sz="2000" dirty="0" smtClean="0">
                <a:latin typeface="Comic Sans MS" panose="030F0702030302020204" pitchFamily="66" charset="0"/>
              </a:rPr>
            </a:br>
            <a:r>
              <a:rPr lang="uk-UA" sz="2000" dirty="0" smtClean="0">
                <a:latin typeface="Comic Sans MS" panose="030F0702030302020204" pitchFamily="66" charset="0"/>
              </a:rPr>
              <a:t/>
            </a:r>
            <a:br>
              <a:rPr lang="uk-UA" sz="2000" dirty="0" smtClean="0">
                <a:latin typeface="Comic Sans MS" panose="030F0702030302020204" pitchFamily="66" charset="0"/>
              </a:rPr>
            </a:br>
            <a:r>
              <a:rPr lang="uk-UA" sz="2000" dirty="0" smtClean="0">
                <a:latin typeface="Comic Sans MS" panose="030F0702030302020204" pitchFamily="66" charset="0"/>
              </a:rPr>
              <a:t/>
            </a:r>
            <a:br>
              <a:rPr lang="uk-UA" sz="2000" dirty="0" smtClean="0">
                <a:latin typeface="Comic Sans MS" panose="030F0702030302020204" pitchFamily="66" charset="0"/>
              </a:rPr>
            </a:br>
            <a:r>
              <a:rPr lang="uk-UA" sz="2000" dirty="0">
                <a:latin typeface="Comic Sans MS" panose="030F0702030302020204" pitchFamily="66" charset="0"/>
              </a:rPr>
              <a:t/>
            </a:r>
            <a:br>
              <a:rPr lang="uk-UA" sz="2000" dirty="0">
                <a:latin typeface="Comic Sans MS" panose="030F0702030302020204" pitchFamily="66" charset="0"/>
              </a:rPr>
            </a:br>
            <a:r>
              <a:rPr lang="uk-UA" sz="2000" b="1" dirty="0" smtClean="0">
                <a:solidFill>
                  <a:srgbClr val="C00000"/>
                </a:solidFill>
                <a:latin typeface="Comic Sans MS" panose="030F0702030302020204" pitchFamily="66" charset="0"/>
              </a:rPr>
              <a:t>Увага!</a:t>
            </a:r>
            <a:r>
              <a:rPr lang="uk-UA" sz="2000" b="1" dirty="0" smtClean="0">
                <a:latin typeface="Comic Sans MS" panose="030F0702030302020204" pitchFamily="66" charset="0"/>
              </a:rPr>
              <a:t> Лист МОНУ від 22.01.2018 № 1/9-27 «Щодо особливостей проведення державної підсумкової атестації з іноземних мов у 2017/2018 </a:t>
            </a:r>
            <a:r>
              <a:rPr lang="uk-UA" sz="2000" b="1" dirty="0" err="1" smtClean="0">
                <a:latin typeface="Comic Sans MS" panose="030F0702030302020204" pitchFamily="66" charset="0"/>
              </a:rPr>
              <a:t>н.р</a:t>
            </a:r>
            <a:r>
              <a:rPr lang="uk-UA" sz="2000" b="1" dirty="0" smtClean="0">
                <a:latin typeface="Comic Sans MS" panose="030F0702030302020204" pitchFamily="66" charset="0"/>
              </a:rPr>
              <a:t>.»</a:t>
            </a:r>
            <a:endParaRPr lang="ru-RU" sz="2000" b="1" dirty="0">
              <a:latin typeface="Comic Sans MS" panose="030F0702030302020204" pitchFamily="66" charset="0"/>
            </a:endParaRPr>
          </a:p>
        </p:txBody>
      </p:sp>
      <p:pic>
        <p:nvPicPr>
          <p:cNvPr id="5" name="Объект 4"/>
          <p:cNvPicPr>
            <a:picLocks noGrp="1" noChangeAspect="1"/>
          </p:cNvPicPr>
          <p:nvPr>
            <p:ph idx="1"/>
          </p:nvPr>
        </p:nvPicPr>
        <p:blipFill rotWithShape="1">
          <a:blip r:embed="rId2"/>
          <a:srcRect l="18479" t="7611" r="19078" b="8332"/>
          <a:stretch/>
        </p:blipFill>
        <p:spPr>
          <a:xfrm>
            <a:off x="3488634" y="365125"/>
            <a:ext cx="8239540" cy="6238994"/>
          </a:xfrm>
          <a:prstGeom prst="rect">
            <a:avLst/>
          </a:prstGeom>
          <a:ln w="12700">
            <a:solidFill>
              <a:srgbClr val="FF0000"/>
            </a:solidFill>
          </a:ln>
        </p:spPr>
      </p:pic>
      <p:sp>
        <p:nvSpPr>
          <p:cNvPr id="4" name="Прямоугольник 3"/>
          <p:cNvSpPr/>
          <p:nvPr/>
        </p:nvSpPr>
        <p:spPr>
          <a:xfrm>
            <a:off x="4290904" y="5030891"/>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8165251" y="5030891"/>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48137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14" t="8296" r="18693" b="8451"/>
          <a:stretch/>
        </p:blipFill>
        <p:spPr>
          <a:xfrm>
            <a:off x="327428" y="107079"/>
            <a:ext cx="11557728" cy="6647404"/>
          </a:xfrm>
          <a:prstGeom prst="rect">
            <a:avLst/>
          </a:prstGeom>
        </p:spPr>
      </p:pic>
      <p:sp>
        <p:nvSpPr>
          <p:cNvPr id="5" name="Прямоугольник 4"/>
          <p:cNvSpPr/>
          <p:nvPr/>
        </p:nvSpPr>
        <p:spPr>
          <a:xfrm>
            <a:off x="396440" y="1473995"/>
            <a:ext cx="3597590" cy="1709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620389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8892" t="6972" r="19546" b="10140"/>
          <a:stretch/>
        </p:blipFill>
        <p:spPr>
          <a:xfrm>
            <a:off x="2477844" y="0"/>
            <a:ext cx="8891771" cy="6734210"/>
          </a:xfrm>
          <a:prstGeom prst="rect">
            <a:avLst/>
          </a:prstGeom>
          <a:ln w="12700">
            <a:solidFill>
              <a:srgbClr val="FF0000"/>
            </a:solidFill>
          </a:ln>
        </p:spPr>
      </p:pic>
      <p:sp>
        <p:nvSpPr>
          <p:cNvPr id="5" name="Прямоугольник 4"/>
          <p:cNvSpPr/>
          <p:nvPr/>
        </p:nvSpPr>
        <p:spPr>
          <a:xfrm>
            <a:off x="6992272" y="6302702"/>
            <a:ext cx="2332883"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831624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635" t="7839" r="19848" b="10617"/>
          <a:stretch/>
        </p:blipFill>
        <p:spPr>
          <a:xfrm>
            <a:off x="1717408" y="89825"/>
            <a:ext cx="8929439" cy="6768175"/>
          </a:xfrm>
          <a:prstGeom prst="rect">
            <a:avLst/>
          </a:prstGeom>
          <a:ln>
            <a:solidFill>
              <a:srgbClr val="FF0000"/>
            </a:solidFill>
          </a:ln>
        </p:spPr>
      </p:pic>
      <p:sp>
        <p:nvSpPr>
          <p:cNvPr id="5" name="Прямоугольник 4"/>
          <p:cNvSpPr/>
          <p:nvPr/>
        </p:nvSpPr>
        <p:spPr>
          <a:xfrm>
            <a:off x="6790127" y="193342"/>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508252" y="4834359"/>
            <a:ext cx="3382104"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717408" y="1171070"/>
            <a:ext cx="8824071" cy="17088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06612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7382" r="19464" b="4221"/>
          <a:stretch/>
        </p:blipFill>
        <p:spPr>
          <a:xfrm>
            <a:off x="654008" y="0"/>
            <a:ext cx="10926211" cy="6745857"/>
          </a:xfrm>
          <a:prstGeom prst="rect">
            <a:avLst/>
          </a:prstGeom>
        </p:spPr>
      </p:pic>
      <p:sp>
        <p:nvSpPr>
          <p:cNvPr id="6" name="Прямоугольник 5"/>
          <p:cNvSpPr/>
          <p:nvPr/>
        </p:nvSpPr>
        <p:spPr>
          <a:xfrm>
            <a:off x="654008" y="1315572"/>
            <a:ext cx="3503924" cy="1255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789987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635" t="7839" r="19848" b="10617"/>
          <a:stretch/>
        </p:blipFill>
        <p:spPr>
          <a:xfrm>
            <a:off x="2295514" y="115704"/>
            <a:ext cx="8747342" cy="6630152"/>
          </a:xfrm>
          <a:prstGeom prst="rect">
            <a:avLst/>
          </a:prstGeom>
          <a:ln>
            <a:solidFill>
              <a:srgbClr val="FF0000"/>
            </a:solidFill>
          </a:ln>
        </p:spPr>
      </p:pic>
      <p:sp>
        <p:nvSpPr>
          <p:cNvPr id="5" name="Прямоугольник 4"/>
          <p:cNvSpPr/>
          <p:nvPr/>
        </p:nvSpPr>
        <p:spPr>
          <a:xfrm>
            <a:off x="7281832" y="115704"/>
            <a:ext cx="2447827"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013577" y="4696336"/>
            <a:ext cx="3382104" cy="43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330958" y="1196949"/>
            <a:ext cx="8486567" cy="1605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714002" y="5246405"/>
            <a:ext cx="3981253" cy="8397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8771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69131" y="182872"/>
            <a:ext cx="6705600" cy="652992"/>
          </a:xfrm>
        </p:spPr>
        <p:txBody>
          <a:bodyPr>
            <a:normAutofit fontScale="90000"/>
          </a:bodyPr>
          <a:lstStyle/>
          <a:p>
            <a:pPr algn="ctr"/>
            <a:r>
              <a:rPr lang="uk-UA" sz="3600" b="1" dirty="0">
                <a:solidFill>
                  <a:srgbClr val="002060"/>
                </a:solidFill>
                <a:effectLst>
                  <a:outerShdw blurRad="38100" dist="38100" dir="2700000" algn="tl">
                    <a:srgbClr val="C0C0C0"/>
                  </a:outerShdw>
                </a:effectLst>
                <a:latin typeface="Comic Sans MS" panose="030F0702030302020204" pitchFamily="66" charset="0"/>
                <a:ea typeface="+mn-ea"/>
                <a:cs typeface="+mn-cs"/>
              </a:rPr>
              <a:t>Пробне </a:t>
            </a:r>
            <a:r>
              <a:rPr lang="uk-UA" sz="36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t>ЗНО – 2018</a:t>
            </a:r>
            <a:br>
              <a:rPr lang="uk-UA" sz="3600" b="1" dirty="0" smtClean="0">
                <a:solidFill>
                  <a:srgbClr val="002060"/>
                </a:solidFill>
                <a:effectLst>
                  <a:outerShdw blurRad="38100" dist="38100" dir="2700000" algn="tl">
                    <a:srgbClr val="C0C0C0"/>
                  </a:outerShdw>
                </a:effectLst>
                <a:latin typeface="Comic Sans MS" panose="030F0702030302020204" pitchFamily="66" charset="0"/>
                <a:ea typeface="+mn-ea"/>
                <a:cs typeface="+mn-cs"/>
              </a:rPr>
            </a:br>
            <a:r>
              <a:rPr lang="uk-UA" sz="3600" b="1" dirty="0">
                <a:solidFill>
                  <a:srgbClr val="002060"/>
                </a:solidFill>
                <a:effectLst>
                  <a:outerShdw blurRad="38100" dist="38100" dir="2700000" algn="tl">
                    <a:srgbClr val="C0C0C0"/>
                  </a:outerShdw>
                </a:effectLst>
                <a:latin typeface="Comic Sans MS" panose="030F0702030302020204" pitchFamily="66" charset="0"/>
              </a:rPr>
              <a:t>(станом </a:t>
            </a:r>
            <a:r>
              <a:rPr lang="uk-UA" sz="3600" b="1">
                <a:solidFill>
                  <a:srgbClr val="002060"/>
                </a:solidFill>
                <a:effectLst>
                  <a:outerShdw blurRad="38100" dist="38100" dir="2700000" algn="tl">
                    <a:srgbClr val="C0C0C0"/>
                  </a:outerShdw>
                </a:effectLst>
                <a:latin typeface="Comic Sans MS" panose="030F0702030302020204" pitchFamily="66" charset="0"/>
              </a:rPr>
              <a:t>на </a:t>
            </a:r>
            <a:r>
              <a:rPr lang="uk-UA" sz="3600" b="1" smtClean="0">
                <a:solidFill>
                  <a:srgbClr val="002060"/>
                </a:solidFill>
                <a:effectLst>
                  <a:outerShdw blurRad="38100" dist="38100" dir="2700000" algn="tl">
                    <a:srgbClr val="C0C0C0"/>
                  </a:outerShdw>
                </a:effectLst>
                <a:latin typeface="Comic Sans MS" panose="030F0702030302020204" pitchFamily="66" charset="0"/>
              </a:rPr>
              <a:t>31</a:t>
            </a:r>
            <a:r>
              <a:rPr lang="en-US" sz="3600" b="1" dirty="0" smtClean="0">
                <a:solidFill>
                  <a:srgbClr val="002060"/>
                </a:solidFill>
                <a:effectLst>
                  <a:outerShdw blurRad="38100" dist="38100" dir="2700000" algn="tl">
                    <a:srgbClr val="C0C0C0"/>
                  </a:outerShdw>
                </a:effectLst>
                <a:latin typeface="Comic Sans MS" panose="030F0702030302020204" pitchFamily="66" charset="0"/>
              </a:rPr>
              <a:t>.01.2018</a:t>
            </a:r>
            <a:r>
              <a:rPr lang="uk-UA" sz="3600" b="1" dirty="0" smtClean="0">
                <a:solidFill>
                  <a:srgbClr val="002060"/>
                </a:solidFill>
                <a:effectLst>
                  <a:outerShdw blurRad="38100" dist="38100" dir="2700000" algn="tl">
                    <a:srgbClr val="C0C0C0"/>
                  </a:outerShdw>
                </a:effectLst>
                <a:latin typeface="Comic Sans MS" panose="030F0702030302020204" pitchFamily="66" charset="0"/>
              </a:rPr>
              <a:t>)</a:t>
            </a:r>
            <a:endParaRPr lang="ru-RU" sz="3600" b="1" dirty="0">
              <a:solidFill>
                <a:srgbClr val="002060"/>
              </a:solidFill>
              <a:effectLst>
                <a:outerShdw blurRad="38100" dist="38100" dir="2700000" algn="tl">
                  <a:srgbClr val="C0C0C0"/>
                </a:outerShdw>
              </a:effectLst>
              <a:latin typeface="Comic Sans MS" panose="030F0702030302020204" pitchFamily="66" charset="0"/>
              <a:ea typeface="+mn-ea"/>
              <a:cs typeface="+mn-cs"/>
            </a:endParaRPr>
          </a:p>
        </p:txBody>
      </p:sp>
      <p:sp>
        <p:nvSpPr>
          <p:cNvPr id="3" name="Объект 2"/>
          <p:cNvSpPr>
            <a:spLocks noGrp="1"/>
          </p:cNvSpPr>
          <p:nvPr>
            <p:ph idx="1"/>
          </p:nvPr>
        </p:nvSpPr>
        <p:spPr>
          <a:xfrm>
            <a:off x="202069" y="1706881"/>
            <a:ext cx="6729954" cy="3518262"/>
          </a:xfrm>
        </p:spPr>
        <p:txBody>
          <a:bodyPr>
            <a:normAutofit/>
          </a:bodyPr>
          <a:lstStyle/>
          <a:p>
            <a:pPr>
              <a:defRPr/>
            </a:pPr>
            <a:endParaRPr lang="uk-UA" altLang="ru-RU" sz="2400" b="1" dirty="0" smtClean="0">
              <a:effectLst>
                <a:outerShdw blurRad="38100" dist="38100" dir="2700000" algn="tl">
                  <a:srgbClr val="C0C0C0"/>
                </a:outerShdw>
              </a:effectLst>
              <a:latin typeface="Comic Sans MS" panose="030F0702030302020204" pitchFamily="66" charset="0"/>
            </a:endParaRPr>
          </a:p>
          <a:p>
            <a:pPr>
              <a:buFont typeface="Wingdings" panose="05000000000000000000" pitchFamily="2" charset="2"/>
              <a:buChar char="ü"/>
              <a:defRPr/>
            </a:pPr>
            <a:r>
              <a:rPr lang="uk-UA" altLang="ru-RU" sz="2400" b="1" dirty="0" smtClean="0">
                <a:effectLst>
                  <a:outerShdw blurRad="38100" dist="38100" dir="2700000" algn="tl">
                    <a:srgbClr val="C0C0C0"/>
                  </a:outerShdw>
                </a:effectLst>
                <a:latin typeface="Comic Sans MS" panose="030F0702030302020204" pitchFamily="66" charset="0"/>
              </a:rPr>
              <a:t>Зареєстровано </a:t>
            </a:r>
            <a:r>
              <a:rPr lang="uk-UA" altLang="ru-RU" sz="2400" b="1" dirty="0" smtClean="0">
                <a:effectLst>
                  <a:outerShdw blurRad="38100" dist="38100" dir="2700000" algn="tl">
                    <a:srgbClr val="C0C0C0"/>
                  </a:outerShdw>
                </a:effectLst>
                <a:latin typeface="Comic Sans MS" panose="030F0702030302020204" pitchFamily="66" charset="0"/>
              </a:rPr>
              <a:t>4574 </a:t>
            </a:r>
            <a:r>
              <a:rPr lang="uk-UA" altLang="ru-RU" sz="2400" b="1" dirty="0" smtClean="0">
                <a:effectLst>
                  <a:outerShdw blurRad="38100" dist="38100" dir="2700000" algn="tl">
                    <a:srgbClr val="C0C0C0"/>
                  </a:outerShdw>
                </a:effectLst>
                <a:latin typeface="Comic Sans MS" panose="030F0702030302020204" pitchFamily="66" charset="0"/>
              </a:rPr>
              <a:t>особи; </a:t>
            </a:r>
            <a:endParaRPr lang="uk-UA" altLang="ru-RU" sz="2400" b="1" dirty="0">
              <a:effectLst>
                <a:outerShdw blurRad="38100" dist="38100" dir="2700000" algn="tl">
                  <a:srgbClr val="C0C0C0"/>
                </a:outerShdw>
              </a:effectLst>
              <a:latin typeface="Comic Sans MS" panose="030F0702030302020204" pitchFamily="66" charset="0"/>
            </a:endParaRPr>
          </a:p>
          <a:p>
            <a:pPr>
              <a:buFont typeface="Wingdings" panose="05000000000000000000" pitchFamily="2" charset="2"/>
              <a:buChar char="ü"/>
              <a:defRPr/>
            </a:pPr>
            <a:r>
              <a:rPr lang="uk-UA" altLang="ru-RU" sz="2400" b="1" dirty="0" smtClean="0">
                <a:effectLst>
                  <a:outerShdw blurRad="38100" dist="38100" dir="2700000" algn="tl">
                    <a:srgbClr val="C0C0C0"/>
                  </a:outerShdw>
                </a:effectLst>
                <a:latin typeface="Comic Sans MS" panose="030F0702030302020204" pitchFamily="66" charset="0"/>
              </a:rPr>
              <a:t>Кількість </a:t>
            </a:r>
            <a:r>
              <a:rPr lang="uk-UA" altLang="ru-RU" sz="2400" b="1" dirty="0">
                <a:effectLst>
                  <a:outerShdw blurRad="38100" dist="38100" dir="2700000" algn="tl">
                    <a:srgbClr val="C0C0C0"/>
                  </a:outerShdw>
                </a:effectLst>
                <a:latin typeface="Comic Sans MS" panose="030F0702030302020204" pitchFamily="66" charset="0"/>
              </a:rPr>
              <a:t>замовлених </a:t>
            </a:r>
            <a:r>
              <a:rPr lang="uk-UA" altLang="ru-RU" sz="2400" b="1" dirty="0" smtClean="0">
                <a:effectLst>
                  <a:outerShdw blurRad="38100" dist="38100" dir="2700000" algn="tl">
                    <a:srgbClr val="C0C0C0"/>
                  </a:outerShdw>
                </a:effectLst>
                <a:latin typeface="Comic Sans MS" panose="030F0702030302020204" pitchFamily="66" charset="0"/>
              </a:rPr>
              <a:t>тестів-6354; </a:t>
            </a:r>
            <a:endParaRPr lang="uk-UA" altLang="ru-RU" sz="2400" b="1" dirty="0" smtClean="0">
              <a:effectLst>
                <a:outerShdw blurRad="38100" dist="38100" dir="2700000" algn="tl">
                  <a:srgbClr val="C0C0C0"/>
                </a:outerShdw>
              </a:effectLst>
              <a:latin typeface="Comic Sans MS" panose="030F0702030302020204" pitchFamily="66" charset="0"/>
            </a:endParaRPr>
          </a:p>
          <a:p>
            <a:pPr>
              <a:buFont typeface="Wingdings" panose="05000000000000000000" pitchFamily="2" charset="2"/>
              <a:buChar char="ü"/>
              <a:defRPr/>
            </a:pPr>
            <a:r>
              <a:rPr lang="uk-UA" altLang="ru-RU" sz="2400" b="1" dirty="0" smtClean="0">
                <a:effectLst>
                  <a:outerShdw blurRad="38100" dist="38100" dir="2700000" algn="tl">
                    <a:srgbClr val="C0C0C0"/>
                  </a:outerShdw>
                </a:effectLst>
                <a:latin typeface="Comic Sans MS" panose="030F0702030302020204" pitchFamily="66" charset="0"/>
              </a:rPr>
              <a:t>Середня </a:t>
            </a:r>
            <a:r>
              <a:rPr lang="uk-UA" altLang="ru-RU" sz="2400" b="1" dirty="0">
                <a:effectLst>
                  <a:outerShdw blurRad="38100" dist="38100" dir="2700000" algn="tl">
                    <a:srgbClr val="C0C0C0"/>
                  </a:outerShdw>
                </a:effectLst>
                <a:latin typeface="Comic Sans MS" panose="030F0702030302020204" pitchFamily="66" charset="0"/>
              </a:rPr>
              <a:t>обираність </a:t>
            </a:r>
            <a:r>
              <a:rPr lang="uk-UA" altLang="ru-RU" sz="2400" b="1" dirty="0" smtClean="0">
                <a:effectLst>
                  <a:outerShdw blurRad="38100" dist="38100" dir="2700000" algn="tl">
                    <a:srgbClr val="C0C0C0"/>
                  </a:outerShdw>
                </a:effectLst>
                <a:latin typeface="Comic Sans MS" panose="030F0702030302020204" pitchFamily="66" charset="0"/>
              </a:rPr>
              <a:t>– 1,4 тестів.</a:t>
            </a:r>
            <a:endParaRPr lang="uk-UA" altLang="ru-RU" sz="2400" b="1" dirty="0">
              <a:effectLst>
                <a:outerShdw blurRad="38100" dist="38100" dir="2700000" algn="tl">
                  <a:srgbClr val="C0C0C0"/>
                </a:outerShdw>
              </a:effectLst>
              <a:latin typeface="Comic Sans MS" panose="030F0702030302020204" pitchFamily="66" charset="0"/>
            </a:endParaRPr>
          </a:p>
          <a:p>
            <a:pPr marL="0" indent="0">
              <a:buNone/>
            </a:pPr>
            <a:endParaRPr lang="uk-UA" sz="2400" dirty="0" smtClean="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9" y="211520"/>
            <a:ext cx="1555611" cy="441472"/>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412991495"/>
              </p:ext>
            </p:extLst>
          </p:nvPr>
        </p:nvGraphicFramePr>
        <p:xfrm>
          <a:off x="6012612" y="1194462"/>
          <a:ext cx="5902522" cy="3890618"/>
        </p:xfrm>
        <a:graphic>
          <a:graphicData uri="http://schemas.openxmlformats.org/drawingml/2006/table">
            <a:tbl>
              <a:tblPr firstRow="1" bandRow="1">
                <a:tableStyleId>{5C22544A-7EE6-4342-B048-85BDC9FD1C3A}</a:tableStyleId>
              </a:tblPr>
              <a:tblGrid>
                <a:gridCol w="2064764">
                  <a:extLst>
                    <a:ext uri="{9D8B030D-6E8A-4147-A177-3AD203B41FA5}">
                      <a16:colId xmlns:a16="http://schemas.microsoft.com/office/drawing/2014/main" xmlns="" val="4187375998"/>
                    </a:ext>
                  </a:extLst>
                </a:gridCol>
                <a:gridCol w="1963771">
                  <a:extLst>
                    <a:ext uri="{9D8B030D-6E8A-4147-A177-3AD203B41FA5}">
                      <a16:colId xmlns:a16="http://schemas.microsoft.com/office/drawing/2014/main" xmlns="" val="569325556"/>
                    </a:ext>
                  </a:extLst>
                </a:gridCol>
                <a:gridCol w="1873987">
                  <a:extLst>
                    <a:ext uri="{9D8B030D-6E8A-4147-A177-3AD203B41FA5}">
                      <a16:colId xmlns:a16="http://schemas.microsoft.com/office/drawing/2014/main" xmlns="" val="407179768"/>
                    </a:ext>
                  </a:extLst>
                </a:gridCol>
              </a:tblGrid>
              <a:tr h="669841">
                <a:tc>
                  <a:txBody>
                    <a:bodyPr/>
                    <a:lstStyle/>
                    <a:p>
                      <a:r>
                        <a:rPr lang="uk-UA" sz="2800" dirty="0" smtClean="0">
                          <a:solidFill>
                            <a:schemeClr val="tx1"/>
                          </a:solidFill>
                        </a:rPr>
                        <a:t>Округ</a:t>
                      </a:r>
                      <a:endParaRPr lang="ru-RU" sz="2800" dirty="0">
                        <a:solidFill>
                          <a:schemeClr val="tx1"/>
                        </a:solidFill>
                      </a:endParaRPr>
                    </a:p>
                  </a:txBody>
                  <a:tcPr anchor="ctr"/>
                </a:tc>
                <a:tc>
                  <a:txBody>
                    <a:bodyPr/>
                    <a:lstStyle/>
                    <a:p>
                      <a:r>
                        <a:rPr lang="uk-UA" sz="2800" dirty="0" smtClean="0">
                          <a:solidFill>
                            <a:schemeClr val="tx1"/>
                          </a:solidFill>
                        </a:rPr>
                        <a:t>24.03.2018</a:t>
                      </a:r>
                      <a:endParaRPr lang="ru-RU" sz="2800" dirty="0">
                        <a:solidFill>
                          <a:schemeClr val="tx1"/>
                        </a:solidFill>
                      </a:endParaRPr>
                    </a:p>
                  </a:txBody>
                  <a:tcPr anchor="ctr"/>
                </a:tc>
                <a:tc>
                  <a:txBody>
                    <a:bodyPr/>
                    <a:lstStyle/>
                    <a:p>
                      <a:r>
                        <a:rPr lang="uk-UA" sz="2800" dirty="0" smtClean="0">
                          <a:solidFill>
                            <a:schemeClr val="tx1"/>
                          </a:solidFill>
                        </a:rPr>
                        <a:t>31.03.2018</a:t>
                      </a:r>
                      <a:endParaRPr lang="ru-RU" sz="2800" dirty="0">
                        <a:solidFill>
                          <a:schemeClr val="tx1"/>
                        </a:solidFill>
                      </a:endParaRPr>
                    </a:p>
                  </a:txBody>
                  <a:tcPr anchor="ctr"/>
                </a:tc>
                <a:extLst>
                  <a:ext uri="{0D108BD9-81ED-4DB2-BD59-A6C34878D82A}">
                    <a16:rowId xmlns:a16="http://schemas.microsoft.com/office/drawing/2014/main" xmlns="" val="2600972783"/>
                  </a:ext>
                </a:extLst>
              </a:tr>
              <a:tr h="460111">
                <a:tc>
                  <a:txBody>
                    <a:bodyPr/>
                    <a:lstStyle/>
                    <a:p>
                      <a:pPr marL="0" indent="87313" algn="l" fontAlgn="b"/>
                      <a:r>
                        <a:rPr lang="ru-RU" sz="2800" kern="1200" dirty="0" smtClean="0">
                          <a:solidFill>
                            <a:schemeClr val="tx1"/>
                          </a:solidFill>
                          <a:latin typeface="+mn-lt"/>
                          <a:ea typeface="+mn-ea"/>
                          <a:cs typeface="+mn-cs"/>
                        </a:rPr>
                        <a:t>м. </a:t>
                      </a:r>
                      <a:r>
                        <a:rPr lang="uk-UA" sz="2800" kern="1200" noProof="0" dirty="0" smtClean="0">
                          <a:solidFill>
                            <a:schemeClr val="tx1"/>
                          </a:solidFill>
                          <a:latin typeface="+mn-lt"/>
                          <a:ea typeface="+mn-ea"/>
                          <a:cs typeface="+mn-cs"/>
                        </a:rPr>
                        <a:t>Глухів</a:t>
                      </a:r>
                      <a:endParaRPr lang="uk-UA" sz="2800" kern="1200" noProof="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371</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94</a:t>
                      </a:r>
                      <a:endParaRPr lang="ru-RU" sz="2800"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782389116"/>
                  </a:ext>
                </a:extLst>
              </a:tr>
              <a:tr h="460111">
                <a:tc>
                  <a:txBody>
                    <a:bodyPr/>
                    <a:lstStyle/>
                    <a:p>
                      <a:pPr marL="0" indent="87313" algn="l" fontAlgn="b"/>
                      <a:r>
                        <a:rPr lang="ru-RU" sz="2800" kern="1200" dirty="0" smtClean="0">
                          <a:solidFill>
                            <a:schemeClr val="tx1"/>
                          </a:solidFill>
                          <a:latin typeface="+mn-lt"/>
                          <a:ea typeface="+mn-ea"/>
                          <a:cs typeface="+mn-cs"/>
                        </a:rPr>
                        <a:t>м. Конотоп</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455</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256</a:t>
                      </a:r>
                      <a:endParaRPr lang="ru-RU" sz="2800"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590627416"/>
                  </a:ext>
                </a:extLst>
              </a:tr>
              <a:tr h="460111">
                <a:tc>
                  <a:txBody>
                    <a:bodyPr/>
                    <a:lstStyle/>
                    <a:p>
                      <a:pPr marL="0" indent="87313" algn="l" fontAlgn="b"/>
                      <a:r>
                        <a:rPr lang="ru-RU" sz="2800" kern="1200" dirty="0" smtClean="0">
                          <a:solidFill>
                            <a:schemeClr val="tx1"/>
                          </a:solidFill>
                          <a:latin typeface="+mn-lt"/>
                          <a:ea typeface="+mn-ea"/>
                          <a:cs typeface="+mn-cs"/>
                        </a:rPr>
                        <a:t>м.</a:t>
                      </a:r>
                      <a:r>
                        <a:rPr lang="ru-RU" sz="2800" kern="1200" baseline="0" dirty="0" smtClean="0">
                          <a:solidFill>
                            <a:schemeClr val="tx1"/>
                          </a:solidFill>
                          <a:latin typeface="+mn-lt"/>
                          <a:ea typeface="+mn-ea"/>
                          <a:cs typeface="+mn-cs"/>
                        </a:rPr>
                        <a:t> </a:t>
                      </a:r>
                      <a:r>
                        <a:rPr lang="uk-UA" sz="2800" kern="1200" baseline="0" noProof="0" dirty="0" smtClean="0">
                          <a:solidFill>
                            <a:schemeClr val="tx1"/>
                          </a:solidFill>
                          <a:latin typeface="+mn-lt"/>
                          <a:ea typeface="+mn-ea"/>
                          <a:cs typeface="+mn-cs"/>
                        </a:rPr>
                        <a:t>Охтирка</a:t>
                      </a:r>
                      <a:endParaRPr lang="uk-UA" sz="2800" kern="1200" noProof="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559</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185</a:t>
                      </a:r>
                      <a:endParaRPr lang="ru-RU" sz="2800"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2928256921"/>
                  </a:ext>
                </a:extLst>
              </a:tr>
              <a:tr h="460111">
                <a:tc>
                  <a:txBody>
                    <a:bodyPr/>
                    <a:lstStyle/>
                    <a:p>
                      <a:pPr marL="0" indent="87313" algn="l" fontAlgn="b"/>
                      <a:r>
                        <a:rPr lang="ru-RU" sz="2800" kern="1200" dirty="0" smtClean="0">
                          <a:solidFill>
                            <a:schemeClr val="tx1"/>
                          </a:solidFill>
                          <a:latin typeface="+mn-lt"/>
                          <a:ea typeface="+mn-ea"/>
                          <a:cs typeface="+mn-cs"/>
                        </a:rPr>
                        <a:t>м.</a:t>
                      </a:r>
                      <a:r>
                        <a:rPr lang="ru-RU" sz="2800" kern="1200" baseline="0" dirty="0" smtClean="0">
                          <a:solidFill>
                            <a:schemeClr val="tx1"/>
                          </a:solidFill>
                          <a:latin typeface="+mn-lt"/>
                          <a:ea typeface="+mn-ea"/>
                          <a:cs typeface="+mn-cs"/>
                        </a:rPr>
                        <a:t> Ромни</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492</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163</a:t>
                      </a:r>
                      <a:endParaRPr lang="ru-RU" sz="2800"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3524479863"/>
                  </a:ext>
                </a:extLst>
              </a:tr>
              <a:tr h="460111">
                <a:tc>
                  <a:txBody>
                    <a:bodyPr/>
                    <a:lstStyle/>
                    <a:p>
                      <a:pPr marL="0" indent="87313" algn="l" fontAlgn="b"/>
                      <a:r>
                        <a:rPr lang="ru-RU" sz="2800" kern="1200" dirty="0" smtClean="0">
                          <a:solidFill>
                            <a:schemeClr val="tx1"/>
                          </a:solidFill>
                          <a:latin typeface="+mn-lt"/>
                          <a:ea typeface="+mn-ea"/>
                          <a:cs typeface="+mn-cs"/>
                        </a:rPr>
                        <a:t>м.</a:t>
                      </a:r>
                      <a:r>
                        <a:rPr lang="ru-RU" sz="2800" kern="1200" baseline="0" dirty="0" smtClean="0">
                          <a:solidFill>
                            <a:schemeClr val="tx1"/>
                          </a:solidFill>
                          <a:latin typeface="+mn-lt"/>
                          <a:ea typeface="+mn-ea"/>
                          <a:cs typeface="+mn-cs"/>
                        </a:rPr>
                        <a:t> </a:t>
                      </a:r>
                      <a:r>
                        <a:rPr lang="uk-UA" sz="2800" kern="1200" baseline="0" noProof="0" dirty="0" smtClean="0">
                          <a:solidFill>
                            <a:schemeClr val="tx1"/>
                          </a:solidFill>
                          <a:latin typeface="+mn-lt"/>
                          <a:ea typeface="+mn-ea"/>
                          <a:cs typeface="+mn-cs"/>
                        </a:rPr>
                        <a:t>Шостка</a:t>
                      </a:r>
                      <a:endParaRPr lang="uk-UA" sz="2800" kern="1200" noProof="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289</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342</a:t>
                      </a:r>
                      <a:endParaRPr lang="ru-RU" sz="2800"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2174812350"/>
                  </a:ext>
                </a:extLst>
              </a:tr>
              <a:tr h="460111">
                <a:tc>
                  <a:txBody>
                    <a:bodyPr/>
                    <a:lstStyle/>
                    <a:p>
                      <a:pPr marL="0" indent="87313" algn="l" fontAlgn="b"/>
                      <a:r>
                        <a:rPr lang="ru-RU" sz="2800" kern="1200" dirty="0" smtClean="0">
                          <a:solidFill>
                            <a:schemeClr val="tx1"/>
                          </a:solidFill>
                          <a:latin typeface="+mn-lt"/>
                          <a:ea typeface="+mn-ea"/>
                          <a:cs typeface="+mn-cs"/>
                        </a:rPr>
                        <a:t>м.</a:t>
                      </a:r>
                      <a:r>
                        <a:rPr lang="ru-RU" sz="2800" kern="1200" baseline="0" dirty="0" smtClean="0">
                          <a:solidFill>
                            <a:schemeClr val="tx1"/>
                          </a:solidFill>
                          <a:latin typeface="+mn-lt"/>
                          <a:ea typeface="+mn-ea"/>
                          <a:cs typeface="+mn-cs"/>
                        </a:rPr>
                        <a:t> </a:t>
                      </a:r>
                      <a:r>
                        <a:rPr lang="uk-UA" sz="2800" kern="1200" baseline="0" noProof="0" dirty="0" smtClean="0">
                          <a:solidFill>
                            <a:schemeClr val="tx1"/>
                          </a:solidFill>
                          <a:latin typeface="+mn-lt"/>
                          <a:ea typeface="+mn-ea"/>
                          <a:cs typeface="+mn-cs"/>
                        </a:rPr>
                        <a:t>Суми</a:t>
                      </a:r>
                      <a:endParaRPr lang="uk-UA" sz="2800" kern="1200" noProof="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1725</a:t>
                      </a:r>
                      <a:endParaRPr lang="ru-RU" sz="2800" kern="1200" dirty="0">
                        <a:solidFill>
                          <a:schemeClr val="tx1"/>
                        </a:solidFill>
                        <a:latin typeface="+mn-lt"/>
                        <a:ea typeface="+mn-ea"/>
                        <a:cs typeface="+mn-cs"/>
                      </a:endParaRPr>
                    </a:p>
                  </a:txBody>
                  <a:tcPr marL="9525" marR="9525" marT="9525" marB="0" anchor="ctr"/>
                </a:tc>
                <a:tc>
                  <a:txBody>
                    <a:bodyPr/>
                    <a:lstStyle/>
                    <a:p>
                      <a:pPr algn="ctr" fontAlgn="b"/>
                      <a:r>
                        <a:rPr lang="uk-UA" sz="2800" kern="1200" dirty="0" smtClean="0">
                          <a:solidFill>
                            <a:schemeClr val="tx1"/>
                          </a:solidFill>
                          <a:latin typeface="+mn-lt"/>
                          <a:ea typeface="+mn-ea"/>
                          <a:cs typeface="+mn-cs"/>
                        </a:rPr>
                        <a:t>1455</a:t>
                      </a:r>
                      <a:endParaRPr lang="ru-RU" sz="2800"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3396022252"/>
                  </a:ext>
                </a:extLst>
              </a:tr>
              <a:tr h="460111">
                <a:tc>
                  <a:txBody>
                    <a:bodyPr/>
                    <a:lstStyle/>
                    <a:p>
                      <a:pPr algn="ctr" fontAlgn="b"/>
                      <a:r>
                        <a:rPr lang="uk-UA" sz="2800" b="1" kern="1200" dirty="0" smtClean="0">
                          <a:solidFill>
                            <a:schemeClr val="tx1"/>
                          </a:solidFill>
                          <a:latin typeface="+mn-lt"/>
                          <a:ea typeface="+mn-ea"/>
                          <a:cs typeface="+mn-cs"/>
                        </a:rPr>
                        <a:t>Всього</a:t>
                      </a:r>
                      <a:endParaRPr lang="ru-RU" sz="2800" b="1" kern="1200" dirty="0">
                        <a:solidFill>
                          <a:schemeClr val="tx1"/>
                        </a:solidFill>
                        <a:latin typeface="+mn-lt"/>
                        <a:ea typeface="+mn-ea"/>
                        <a:cs typeface="+mn-cs"/>
                      </a:endParaRPr>
                    </a:p>
                  </a:txBody>
                  <a:tcPr marL="9525" marR="9525" marT="9525" marB="0" anchor="ctr"/>
                </a:tc>
                <a:tc>
                  <a:txBody>
                    <a:bodyPr/>
                    <a:lstStyle/>
                    <a:p>
                      <a:pPr algn="r" fontAlgn="b"/>
                      <a:r>
                        <a:rPr lang="uk-UA" sz="2800" b="1" kern="1200" dirty="0" smtClean="0">
                          <a:solidFill>
                            <a:schemeClr val="tx1"/>
                          </a:solidFill>
                          <a:latin typeface="+mn-lt"/>
                          <a:ea typeface="+mn-ea"/>
                          <a:cs typeface="+mn-cs"/>
                        </a:rPr>
                        <a:t>3891</a:t>
                      </a:r>
                      <a:endParaRPr lang="ru-RU" sz="2800" b="1" kern="1200" dirty="0">
                        <a:solidFill>
                          <a:schemeClr val="tx1"/>
                        </a:solidFill>
                        <a:latin typeface="+mn-lt"/>
                        <a:ea typeface="+mn-ea"/>
                        <a:cs typeface="+mn-cs"/>
                      </a:endParaRPr>
                    </a:p>
                  </a:txBody>
                  <a:tcPr marL="9525" marR="9525" marT="9525" marB="0" anchor="ctr"/>
                </a:tc>
                <a:tc>
                  <a:txBody>
                    <a:bodyPr/>
                    <a:lstStyle/>
                    <a:p>
                      <a:pPr algn="r" fontAlgn="b"/>
                      <a:r>
                        <a:rPr lang="uk-UA" sz="2800" b="1" kern="1200" dirty="0" smtClean="0">
                          <a:solidFill>
                            <a:schemeClr val="tx1"/>
                          </a:solidFill>
                          <a:latin typeface="+mn-lt"/>
                          <a:ea typeface="+mn-ea"/>
                          <a:cs typeface="+mn-cs"/>
                        </a:rPr>
                        <a:t>2495</a:t>
                      </a:r>
                      <a:endParaRPr lang="ru-RU" sz="2800" b="1"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xmlns="" val="2229182836"/>
                  </a:ext>
                </a:extLst>
              </a:tr>
            </a:tbl>
          </a:graphicData>
        </a:graphic>
      </p:graphicFrame>
      <p:sp>
        <p:nvSpPr>
          <p:cNvPr id="5" name="Прямоугольник 4"/>
          <p:cNvSpPr/>
          <p:nvPr/>
        </p:nvSpPr>
        <p:spPr>
          <a:xfrm>
            <a:off x="323989" y="5797947"/>
            <a:ext cx="11780926" cy="523220"/>
          </a:xfrm>
          <a:prstGeom prst="rect">
            <a:avLst/>
          </a:prstGeom>
        </p:spPr>
        <p:txBody>
          <a:bodyPr wrap="square">
            <a:spAutoFit/>
          </a:bodyPr>
          <a:lstStyle/>
          <a:p>
            <a:pPr algn="ctr">
              <a:buFont typeface="Wingdings" panose="05000000000000000000" pitchFamily="2" charset="2"/>
              <a:buChar char="ü"/>
            </a:pPr>
            <a:r>
              <a:rPr lang="uk-UA" sz="2800" dirty="0" smtClean="0"/>
              <a:t>Пробне ЗНО з іноземних мов буде проведено </a:t>
            </a:r>
            <a:r>
              <a:rPr lang="uk-UA" sz="2800" b="1" dirty="0" smtClean="0"/>
              <a:t>в м. Суми та </a:t>
            </a:r>
            <a:r>
              <a:rPr lang="uk-UA" sz="2800" b="1" dirty="0" err="1" smtClean="0"/>
              <a:t>м.Шостка</a:t>
            </a:r>
            <a:endParaRPr lang="uk-UA" sz="2800" b="1" dirty="0" smtClean="0"/>
          </a:p>
        </p:txBody>
      </p:sp>
    </p:spTree>
    <p:extLst>
      <p:ext uri="{BB962C8B-B14F-4D97-AF65-F5344CB8AC3E}">
        <p14:creationId xmlns:p14="http://schemas.microsoft.com/office/powerpoint/2010/main" val="1506091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8305" r="13553" b="9833"/>
          <a:stretch/>
        </p:blipFill>
        <p:spPr>
          <a:xfrm>
            <a:off x="168868" y="222222"/>
            <a:ext cx="11871347" cy="6316600"/>
          </a:xfrm>
          <a:prstGeom prst="rect">
            <a:avLst/>
          </a:prstGeom>
          <a:ln w="12700">
            <a:solidFill>
              <a:srgbClr val="FF0000"/>
            </a:solidFill>
          </a:ln>
        </p:spPr>
      </p:pic>
      <p:sp>
        <p:nvSpPr>
          <p:cNvPr id="5" name="Прямоугольник 4"/>
          <p:cNvSpPr/>
          <p:nvPr/>
        </p:nvSpPr>
        <p:spPr>
          <a:xfrm>
            <a:off x="168868" y="1474556"/>
            <a:ext cx="3557743" cy="12341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87784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3732" t="12346" r="42736" b="16372"/>
          <a:stretch/>
        </p:blipFill>
        <p:spPr>
          <a:xfrm>
            <a:off x="2892286" y="149088"/>
            <a:ext cx="6132443" cy="6599581"/>
          </a:xfrm>
          <a:prstGeom prst="rect">
            <a:avLst/>
          </a:prstGeom>
          <a:ln w="12700">
            <a:solidFill>
              <a:srgbClr val="FF0000"/>
            </a:solidFill>
          </a:ln>
        </p:spPr>
      </p:pic>
      <p:sp>
        <p:nvSpPr>
          <p:cNvPr id="5" name="Прямоугольник 4"/>
          <p:cNvSpPr/>
          <p:nvPr/>
        </p:nvSpPr>
        <p:spPr>
          <a:xfrm>
            <a:off x="7404652" y="377685"/>
            <a:ext cx="1490871" cy="2584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958861" y="2037520"/>
            <a:ext cx="5936662" cy="10734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028636" y="3233124"/>
            <a:ext cx="2219226" cy="1859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958860" y="3541237"/>
            <a:ext cx="5936663" cy="1110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32057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3824" t="12795" r="43405" b="3478"/>
          <a:stretch/>
        </p:blipFill>
        <p:spPr>
          <a:xfrm>
            <a:off x="3607902" y="99390"/>
            <a:ext cx="5148471" cy="6699021"/>
          </a:xfrm>
          <a:prstGeom prst="rect">
            <a:avLst/>
          </a:prstGeom>
          <a:ln w="12700">
            <a:solidFill>
              <a:srgbClr val="FF0000"/>
            </a:solidFill>
          </a:ln>
        </p:spPr>
      </p:pic>
      <p:sp>
        <p:nvSpPr>
          <p:cNvPr id="5" name="Прямоугольник 4"/>
          <p:cNvSpPr/>
          <p:nvPr/>
        </p:nvSpPr>
        <p:spPr>
          <a:xfrm>
            <a:off x="5814391" y="467137"/>
            <a:ext cx="2941982" cy="56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770243" y="1242391"/>
            <a:ext cx="4986129" cy="616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4257260" y="1858617"/>
            <a:ext cx="1219201" cy="318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2922" y="1888431"/>
            <a:ext cx="1315278" cy="288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160435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3698" t="11511" r="42364" b="4470"/>
          <a:stretch/>
        </p:blipFill>
        <p:spPr>
          <a:xfrm>
            <a:off x="3807069" y="123091"/>
            <a:ext cx="4695093" cy="6538123"/>
          </a:xfrm>
          <a:prstGeom prst="rect">
            <a:avLst/>
          </a:prstGeom>
        </p:spPr>
      </p:pic>
      <p:sp>
        <p:nvSpPr>
          <p:cNvPr id="6" name="Прямоугольник 5"/>
          <p:cNvSpPr/>
          <p:nvPr/>
        </p:nvSpPr>
        <p:spPr>
          <a:xfrm>
            <a:off x="4626537" y="311171"/>
            <a:ext cx="1219201" cy="488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937131" y="5604140"/>
            <a:ext cx="668215" cy="10570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5020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rot="-806291">
            <a:off x="1992313" y="594995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uk-UA" altLang="ru-RU" sz="1800">
              <a:latin typeface="Arial" panose="020B0604020202020204" pitchFamily="34" charset="0"/>
            </a:endParaRPr>
          </a:p>
        </p:txBody>
      </p:sp>
      <p:sp>
        <p:nvSpPr>
          <p:cNvPr id="3079" name="Rectangle 7"/>
          <p:cNvSpPr>
            <a:spLocks noChangeArrowheads="1"/>
          </p:cNvSpPr>
          <p:nvPr/>
        </p:nvSpPr>
        <p:spPr bwMode="auto">
          <a:xfrm>
            <a:off x="1976301" y="37755"/>
            <a:ext cx="9009246" cy="707886"/>
          </a:xfrm>
          <a:prstGeom prst="rect">
            <a:avLst/>
          </a:prstGeom>
          <a:noFill/>
          <a:ln w="9525">
            <a:noFill/>
            <a:miter lim="800000"/>
            <a:headEnd/>
            <a:tailEnd/>
          </a:ln>
          <a:effectLst/>
        </p:spPr>
        <p:txBody>
          <a:bodyPr wrap="square" anchor="ctr">
            <a:spAutoFit/>
          </a:bodyPr>
          <a:lstStyle/>
          <a:p>
            <a:pPr algn="ctr" eaLnBrk="1" fontAlgn="auto" hangingPunct="1">
              <a:spcBef>
                <a:spcPts val="0"/>
              </a:spcBef>
              <a:spcAft>
                <a:spcPts val="0"/>
              </a:spcAft>
              <a:defRPr/>
            </a:pPr>
            <a:r>
              <a:rPr lang="uk-UA" sz="4000" b="1" dirty="0" smtClean="0">
                <a:solidFill>
                  <a:srgbClr val="002060"/>
                </a:solidFill>
                <a:effectLst>
                  <a:outerShdw blurRad="38100" dist="38100" dir="2700000" algn="tl">
                    <a:srgbClr val="000000">
                      <a:alpha val="43137"/>
                    </a:srgbClr>
                  </a:outerShdw>
                </a:effectLst>
                <a:latin typeface="Comic Sans MS" panose="030F0702030302020204" pitchFamily="66" charset="0"/>
              </a:rPr>
              <a:t>Інформаційна підтримка</a:t>
            </a:r>
            <a:endParaRPr lang="uk-UA" sz="4000" b="1" dirty="0">
              <a:solidFill>
                <a:srgbClr val="002060"/>
              </a:solidFill>
              <a:effectLst>
                <a:outerShdw blurRad="38100" dist="38100" dir="2700000" algn="tl">
                  <a:srgbClr val="000000">
                    <a:alpha val="43137"/>
                  </a:srgbClr>
                </a:outerShdw>
              </a:effectLst>
              <a:latin typeface="Comic Sans MS" panose="030F0702030302020204" pitchFamily="66" charset="0"/>
            </a:endParaRPr>
          </a:p>
        </p:txBody>
      </p:sp>
      <p:sp>
        <p:nvSpPr>
          <p:cNvPr id="43012" name="Text Box 8"/>
          <p:cNvSpPr txBox="1">
            <a:spLocks noChangeArrowheads="1"/>
          </p:cNvSpPr>
          <p:nvPr/>
        </p:nvSpPr>
        <p:spPr bwMode="auto">
          <a:xfrm>
            <a:off x="2173001" y="785628"/>
            <a:ext cx="8615846"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uk-UA" altLang="ru-RU" sz="2400" b="1" dirty="0" smtClean="0">
                <a:latin typeface="Comic Sans MS" panose="030F0702030302020204" pitchFamily="66" charset="0"/>
                <a:cs typeface="Arial" panose="020B0604020202020204" pitchFamily="34" charset="0"/>
              </a:rPr>
              <a:t>Телефон:</a:t>
            </a:r>
            <a:endParaRPr kumimoji="1" lang="uk-UA" altLang="ru-RU" sz="2400" b="1" dirty="0">
              <a:latin typeface="Comic Sans MS" panose="030F0702030302020204" pitchFamily="66" charset="0"/>
              <a:cs typeface="Arial" panose="020B0604020202020204" pitchFamily="34" charset="0"/>
            </a:endParaRPr>
          </a:p>
          <a:p>
            <a:pPr algn="ctr" eaLnBrk="1" hangingPunct="1">
              <a:lnSpc>
                <a:spcPct val="100000"/>
              </a:lnSpc>
              <a:spcBef>
                <a:spcPct val="0"/>
              </a:spcBef>
              <a:buFontTx/>
              <a:buNone/>
            </a:pPr>
            <a:r>
              <a:rPr kumimoji="1" lang="uk-UA" altLang="ru-RU" sz="2400" dirty="0">
                <a:latin typeface="Comic Sans MS" panose="030F0702030302020204" pitchFamily="66" charset="0"/>
                <a:cs typeface="Arial" panose="020B0604020202020204" pitchFamily="34" charset="0"/>
              </a:rPr>
              <a:t>(</a:t>
            </a:r>
            <a:r>
              <a:rPr kumimoji="1" lang="uk-UA" altLang="ru-RU" sz="2400" dirty="0" smtClean="0">
                <a:latin typeface="Comic Sans MS" panose="030F0702030302020204" pitchFamily="66" charset="0"/>
                <a:cs typeface="Arial" panose="020B0604020202020204" pitchFamily="34" charset="0"/>
              </a:rPr>
              <a:t>057) 705 07 37</a:t>
            </a:r>
          </a:p>
          <a:p>
            <a:pPr algn="ctr">
              <a:lnSpc>
                <a:spcPct val="100000"/>
              </a:lnSpc>
              <a:spcBef>
                <a:spcPct val="0"/>
              </a:spcBef>
              <a:buNone/>
            </a:pPr>
            <a:r>
              <a:rPr lang="ru-RU" sz="2400" dirty="0">
                <a:latin typeface="Comic Sans MS" panose="030F0702030302020204" pitchFamily="66" charset="0"/>
                <a:cs typeface="Arial" panose="020B0604020202020204" pitchFamily="34" charset="0"/>
              </a:rPr>
              <a:t>097 83 23 496</a:t>
            </a:r>
            <a:endParaRPr kumimoji="1" lang="en-US" altLang="ru-RU" sz="2400" dirty="0">
              <a:latin typeface="Comic Sans MS" panose="030F0702030302020204" pitchFamily="66" charset="0"/>
              <a:cs typeface="Arial" panose="020B0604020202020204" pitchFamily="34" charset="0"/>
            </a:endParaRPr>
          </a:p>
          <a:p>
            <a:pPr algn="ctr" eaLnBrk="1" hangingPunct="1">
              <a:lnSpc>
                <a:spcPct val="100000"/>
              </a:lnSpc>
              <a:spcBef>
                <a:spcPct val="0"/>
              </a:spcBef>
              <a:buFontTx/>
              <a:buNone/>
            </a:pPr>
            <a:endParaRPr kumimoji="1" lang="uk-UA" altLang="ru-RU" sz="2400" dirty="0">
              <a:latin typeface="Comic Sans MS" panose="030F0702030302020204" pitchFamily="66" charset="0"/>
              <a:cs typeface="Arial" panose="020B0604020202020204" pitchFamily="34" charset="0"/>
            </a:endParaRPr>
          </a:p>
          <a:p>
            <a:pPr algn="ctr" eaLnBrk="1" hangingPunct="1">
              <a:lnSpc>
                <a:spcPct val="100000"/>
              </a:lnSpc>
              <a:spcBef>
                <a:spcPct val="0"/>
              </a:spcBef>
              <a:buFontTx/>
              <a:buNone/>
            </a:pPr>
            <a:r>
              <a:rPr kumimoji="1" lang="uk-UA" altLang="ru-RU" sz="2400" b="1" dirty="0" smtClean="0">
                <a:latin typeface="Comic Sans MS" panose="030F0702030302020204" pitchFamily="66" charset="0"/>
                <a:cs typeface="Arial" panose="020B0604020202020204" pitchFamily="34" charset="0"/>
              </a:rPr>
              <a:t>Сайт: </a:t>
            </a:r>
            <a:endParaRPr kumimoji="1" lang="en-US" altLang="ru-RU" sz="2400" b="1" dirty="0">
              <a:latin typeface="Comic Sans MS" panose="030F0702030302020204" pitchFamily="66" charset="0"/>
              <a:cs typeface="Arial" panose="020B0604020202020204" pitchFamily="34" charset="0"/>
            </a:endParaRPr>
          </a:p>
          <a:p>
            <a:pPr algn="ctr">
              <a:lnSpc>
                <a:spcPct val="100000"/>
              </a:lnSpc>
              <a:spcBef>
                <a:spcPct val="0"/>
              </a:spcBef>
              <a:buNone/>
            </a:pPr>
            <a:r>
              <a:rPr lang="en-US" altLang="ru-RU" sz="2400" b="1" dirty="0" smtClean="0">
                <a:effectLst>
                  <a:outerShdw blurRad="38100" dist="38100" dir="2700000" algn="tl">
                    <a:srgbClr val="000000">
                      <a:alpha val="43137"/>
                    </a:srgbClr>
                  </a:outerShdw>
                </a:effectLst>
                <a:latin typeface="Comic Sans MS" panose="030F0702030302020204" pitchFamily="66" charset="0"/>
                <a:hlinkClick r:id="rId2"/>
              </a:rPr>
              <a:t>www.zno-kharkiv.org.ua</a:t>
            </a:r>
            <a:r>
              <a:rPr lang="uk-UA" altLang="ru-RU" sz="2400" b="1" dirty="0" smtClean="0">
                <a:effectLst>
                  <a:outerShdw blurRad="38100" dist="38100" dir="2700000" algn="tl">
                    <a:srgbClr val="000000">
                      <a:alpha val="43137"/>
                    </a:srgbClr>
                  </a:outerShdw>
                </a:effectLst>
                <a:latin typeface="Comic Sans MS" panose="030F0702030302020204" pitchFamily="66" charset="0"/>
              </a:rPr>
              <a:t>  </a:t>
            </a:r>
            <a:endParaRPr lang="en-US" altLang="ru-RU" sz="2400" b="1" dirty="0" smtClean="0">
              <a:effectLst>
                <a:outerShdw blurRad="38100" dist="38100" dir="2700000" algn="tl">
                  <a:srgbClr val="000000">
                    <a:alpha val="43137"/>
                  </a:srgbClr>
                </a:outerShdw>
              </a:effectLst>
              <a:latin typeface="Comic Sans MS" panose="030F0702030302020204" pitchFamily="66" charset="0"/>
            </a:endParaRPr>
          </a:p>
          <a:p>
            <a:pPr algn="ctr">
              <a:lnSpc>
                <a:spcPct val="100000"/>
              </a:lnSpc>
              <a:spcBef>
                <a:spcPct val="0"/>
              </a:spcBef>
              <a:buNone/>
            </a:pPr>
            <a:endParaRPr lang="uk-UA" altLang="ru-RU" sz="2400" b="1" dirty="0">
              <a:effectLst>
                <a:outerShdw blurRad="38100" dist="38100" dir="2700000" algn="tl">
                  <a:srgbClr val="000000">
                    <a:alpha val="43137"/>
                  </a:srgbClr>
                </a:outerShdw>
              </a:effectLst>
              <a:latin typeface="Comic Sans MS" panose="030F0702030302020204" pitchFamily="66" charset="0"/>
            </a:endParaRPr>
          </a:p>
          <a:p>
            <a:pPr algn="ctr">
              <a:lnSpc>
                <a:spcPct val="100000"/>
              </a:lnSpc>
              <a:spcBef>
                <a:spcPct val="0"/>
              </a:spcBef>
              <a:buNone/>
            </a:pPr>
            <a:r>
              <a:rPr kumimoji="1" lang="uk-UA" altLang="ru-RU" sz="2400" b="1" dirty="0" smtClean="0">
                <a:latin typeface="Comic Sans MS" panose="030F0702030302020204" pitchFamily="66" charset="0"/>
                <a:cs typeface="Arial" panose="020B0604020202020204" pitchFamily="34" charset="0"/>
              </a:rPr>
              <a:t>Електронна </a:t>
            </a:r>
            <a:r>
              <a:rPr kumimoji="1" lang="uk-UA" altLang="ru-RU" sz="2400" b="1" dirty="0">
                <a:latin typeface="Comic Sans MS" panose="030F0702030302020204" pitchFamily="66" charset="0"/>
                <a:cs typeface="Arial" panose="020B0604020202020204" pitchFamily="34" charset="0"/>
              </a:rPr>
              <a:t>пошта: </a:t>
            </a:r>
          </a:p>
          <a:p>
            <a:pPr algn="ctr">
              <a:lnSpc>
                <a:spcPct val="100000"/>
              </a:lnSpc>
              <a:spcBef>
                <a:spcPct val="0"/>
              </a:spcBef>
              <a:buNone/>
            </a:pPr>
            <a:r>
              <a:rPr lang="en-US" altLang="ru-RU" sz="2400" b="1" dirty="0" smtClean="0">
                <a:effectLst>
                  <a:outerShdw blurRad="38100" dist="38100" dir="2700000" algn="tl">
                    <a:srgbClr val="000000">
                      <a:alpha val="43137"/>
                    </a:srgbClr>
                  </a:outerShdw>
                </a:effectLst>
                <a:latin typeface="Comic Sans MS" panose="030F0702030302020204" pitchFamily="66" charset="0"/>
                <a:hlinkClick r:id="rId3"/>
              </a:rPr>
              <a:t>office@zno-kharkiv.org.ua</a:t>
            </a:r>
            <a:r>
              <a:rPr lang="uk-UA" altLang="ru-RU" sz="2400" b="1" dirty="0" smtClean="0">
                <a:effectLst>
                  <a:outerShdw blurRad="38100" dist="38100" dir="2700000" algn="tl">
                    <a:srgbClr val="000000">
                      <a:alpha val="43137"/>
                    </a:srgbClr>
                  </a:outerShdw>
                </a:effectLst>
                <a:latin typeface="Comic Sans MS" panose="030F0702030302020204" pitchFamily="66" charset="0"/>
              </a:rPr>
              <a:t>  </a:t>
            </a:r>
            <a:endParaRPr lang="en-US" altLang="ru-RU" sz="2400" b="1" dirty="0">
              <a:effectLst>
                <a:outerShdw blurRad="38100" dist="38100" dir="2700000" algn="tl">
                  <a:srgbClr val="000000">
                    <a:alpha val="43137"/>
                  </a:srgbClr>
                </a:outerShdw>
              </a:effectLst>
              <a:latin typeface="Comic Sans MS" panose="030F0702030302020204" pitchFamily="66" charset="0"/>
            </a:endParaRPr>
          </a:p>
          <a:p>
            <a:pPr algn="ctr" eaLnBrk="1" hangingPunct="1">
              <a:lnSpc>
                <a:spcPct val="100000"/>
              </a:lnSpc>
              <a:spcBef>
                <a:spcPct val="0"/>
              </a:spcBef>
              <a:buFontTx/>
              <a:buNone/>
            </a:pPr>
            <a:endParaRPr kumimoji="1" lang="en-US" altLang="ru-RU" sz="2400" u="sng" dirty="0">
              <a:latin typeface="Comic Sans MS" panose="030F0702030302020204" pitchFamily="66" charset="0"/>
              <a:cs typeface="Arial" panose="020B0604020202020204" pitchFamily="34" charset="0"/>
            </a:endParaRPr>
          </a:p>
          <a:p>
            <a:pPr algn="ctr" eaLnBrk="1" hangingPunct="1">
              <a:lnSpc>
                <a:spcPct val="100000"/>
              </a:lnSpc>
              <a:spcBef>
                <a:spcPct val="0"/>
              </a:spcBef>
              <a:buFontTx/>
              <a:buNone/>
            </a:pPr>
            <a:r>
              <a:rPr kumimoji="1" lang="uk-UA" altLang="ru-RU" sz="2400" b="1" dirty="0" smtClean="0">
                <a:latin typeface="Comic Sans MS" panose="030F0702030302020204" pitchFamily="66" charset="0"/>
                <a:cs typeface="Arial" panose="020B0604020202020204" pitchFamily="34" charset="0"/>
              </a:rPr>
              <a:t>Адреса:</a:t>
            </a:r>
          </a:p>
          <a:p>
            <a:pPr algn="ctr" eaLnBrk="1" hangingPunct="1">
              <a:lnSpc>
                <a:spcPct val="100000"/>
              </a:lnSpc>
              <a:spcBef>
                <a:spcPct val="0"/>
              </a:spcBef>
              <a:buFontTx/>
              <a:buNone/>
            </a:pPr>
            <a:r>
              <a:rPr kumimoji="1" lang="uk-UA" altLang="ru-RU" sz="2400" dirty="0" smtClean="0">
                <a:latin typeface="Comic Sans MS" panose="030F0702030302020204" pitchFamily="66" charset="0"/>
                <a:cs typeface="Arial" panose="020B0604020202020204" pitchFamily="34" charset="0"/>
              </a:rPr>
              <a:t>майдан Свободи, 6, офіс 463, м. Харків, 61022</a:t>
            </a:r>
            <a:endParaRPr kumimoji="1" lang="ru-RU" altLang="ru-RU" sz="2400" dirty="0">
              <a:latin typeface="Comic Sans MS" panose="030F0702030302020204" pitchFamily="66" charset="0"/>
              <a:cs typeface="Arial" panose="020B0604020202020204" pitchFamily="34" charset="0"/>
            </a:endParaRPr>
          </a:p>
        </p:txBody>
      </p:sp>
      <p:pic>
        <p:nvPicPr>
          <p:cNvPr id="14" name="Рисунок 13"/>
          <p:cNvPicPr/>
          <p:nvPr/>
        </p:nvPicPr>
        <p:blipFill rotWithShape="1">
          <a:blip r:embed="rId4"/>
          <a:srcRect l="57888" t="85456" r="32475" b="9279"/>
          <a:stretch/>
        </p:blipFill>
        <p:spPr bwMode="auto">
          <a:xfrm>
            <a:off x="4461715" y="5488500"/>
            <a:ext cx="4038418" cy="1289611"/>
          </a:xfrm>
          <a:prstGeom prst="rect">
            <a:avLst/>
          </a:prstGeom>
          <a:ln>
            <a:noFill/>
          </a:ln>
          <a:extLst>
            <a:ext uri="{53640926-AAD7-44D8-BBD7-CCE9431645EC}">
              <a14:shadowObscured xmlns:a14="http://schemas.microsoft.com/office/drawing/2010/main"/>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402" y="122044"/>
            <a:ext cx="1555611" cy="441472"/>
          </a:xfrm>
          <a:prstGeom prst="rect">
            <a:avLst/>
          </a:prstGeom>
        </p:spPr>
      </p:pic>
    </p:spTree>
    <p:extLst>
      <p:ext uri="{BB962C8B-B14F-4D97-AF65-F5344CB8AC3E}">
        <p14:creationId xmlns:p14="http://schemas.microsoft.com/office/powerpoint/2010/main" val="1635283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7771" t="23493" r="36432" b="24645"/>
          <a:stretch/>
        </p:blipFill>
        <p:spPr>
          <a:xfrm>
            <a:off x="5651863" y="518788"/>
            <a:ext cx="5860867" cy="6207632"/>
          </a:xfrm>
          <a:prstGeom prst="rect">
            <a:avLst/>
          </a:prstGeom>
          <a:ln w="12700">
            <a:solidFill>
              <a:srgbClr val="002060"/>
            </a:solidFill>
          </a:ln>
        </p:spPr>
      </p:pic>
      <p:sp>
        <p:nvSpPr>
          <p:cNvPr id="8" name="Прямоугольник 7"/>
          <p:cNvSpPr/>
          <p:nvPr/>
        </p:nvSpPr>
        <p:spPr>
          <a:xfrm>
            <a:off x="0" y="-12619"/>
            <a:ext cx="12104914" cy="523220"/>
          </a:xfrm>
          <a:prstGeom prst="rect">
            <a:avLst/>
          </a:prstGeom>
        </p:spPr>
        <p:txBody>
          <a:bodyPr wrap="square">
            <a:spAutoFit/>
          </a:bodyPr>
          <a:lstStyle/>
          <a:p>
            <a:r>
              <a:rPr lang="uk-UA" sz="2800" b="1" dirty="0">
                <a:solidFill>
                  <a:srgbClr val="002060"/>
                </a:solidFill>
                <a:effectLst>
                  <a:outerShdw blurRad="38100" dist="38100" dir="2700000" algn="tl">
                    <a:srgbClr val="C0C0C0"/>
                  </a:outerShdw>
                </a:effectLst>
                <a:latin typeface="Comic Sans MS" panose="030F0702030302020204" pitchFamily="66" charset="0"/>
              </a:rPr>
              <a:t>Запрошення і картка учасника пробного ЗНО (аналог Сертифіката)</a:t>
            </a:r>
            <a:endParaRPr lang="ru-RU" sz="2800" b="1" dirty="0">
              <a:solidFill>
                <a:srgbClr val="002060"/>
              </a:solidFill>
              <a:effectLst>
                <a:outerShdw blurRad="38100" dist="38100" dir="2700000" algn="tl">
                  <a:srgbClr val="C0C0C0"/>
                </a:outerShdw>
              </a:effectLst>
              <a:latin typeface="Comic Sans MS" panose="030F0702030302020204" pitchFamily="66" charset="0"/>
            </a:endParaRPr>
          </a:p>
        </p:txBody>
      </p:sp>
      <p:sp>
        <p:nvSpPr>
          <p:cNvPr id="7" name="Прямоугольник 6"/>
          <p:cNvSpPr/>
          <p:nvPr/>
        </p:nvSpPr>
        <p:spPr>
          <a:xfrm>
            <a:off x="5869577" y="5921828"/>
            <a:ext cx="5643153" cy="731521"/>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rotWithShape="1">
          <a:blip r:embed="rId4"/>
          <a:srcRect l="38398" t="20872" r="35842" b="13444"/>
          <a:stretch/>
        </p:blipFill>
        <p:spPr>
          <a:xfrm>
            <a:off x="395142" y="518788"/>
            <a:ext cx="5097791" cy="6221706"/>
          </a:xfrm>
          <a:prstGeom prst="rect">
            <a:avLst/>
          </a:prstGeom>
          <a:ln w="12700">
            <a:solidFill>
              <a:schemeClr val="accent1">
                <a:lumMod val="50000"/>
              </a:schemeClr>
            </a:solidFill>
          </a:ln>
        </p:spPr>
      </p:pic>
      <p:sp>
        <p:nvSpPr>
          <p:cNvPr id="9" name="Прямоугольник 8"/>
          <p:cNvSpPr/>
          <p:nvPr/>
        </p:nvSpPr>
        <p:spPr>
          <a:xfrm>
            <a:off x="472273" y="4039437"/>
            <a:ext cx="4876296" cy="954594"/>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21578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3118</TotalTime>
  <Words>2809</Words>
  <Application>Microsoft Office PowerPoint</Application>
  <PresentationFormat>Произвольный</PresentationFormat>
  <Paragraphs>329</Paragraphs>
  <Slides>84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84</vt:i4>
      </vt:variant>
    </vt:vector>
  </HeadingPairs>
  <TitlesOfParts>
    <vt:vector size="85" baseType="lpstr">
      <vt:lpstr>Тема Office</vt:lpstr>
      <vt:lpstr>Презентация PowerPoint</vt:lpstr>
      <vt:lpstr>Презентация PowerPoint</vt:lpstr>
      <vt:lpstr>Презентация PowerPoint</vt:lpstr>
      <vt:lpstr>Інформаційно-роз'яснювальна робота</vt:lpstr>
      <vt:lpstr>Інформаційно-роз'яснювальна робота</vt:lpstr>
      <vt:lpstr>Презентация PowerPoint</vt:lpstr>
      <vt:lpstr>Методична робота</vt:lpstr>
      <vt:lpstr>Пробне ЗНО – 2018 (станом на 31.01.2018)</vt:lpstr>
      <vt:lpstr>Презентация PowerPoint</vt:lpstr>
      <vt:lpstr>Презентация PowerPoint</vt:lpstr>
      <vt:lpstr> Моніторинг якості освіти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Укрпошта: Відстеження пересилання поштових відправлень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Типові помилки реєстрації ЗНО-2017</vt:lpstr>
      <vt:lpstr>Типові помилки реєстрації ЗНО-2017</vt:lpstr>
      <vt:lpstr>Типові помилки реєстрації ЗНО-2017</vt:lpstr>
      <vt:lpstr>Типові помилки реєстрації ЗНО-2017</vt:lpstr>
      <vt:lpstr>Типові помилки реєстрації ЗНО-2017</vt:lpstr>
      <vt:lpstr>Презентация PowerPoint</vt:lpstr>
      <vt:lpstr>Презентация PowerPoint</vt:lpstr>
      <vt:lpstr>Презентация PowerPoint</vt:lpstr>
      <vt:lpstr>Особливості реєстрації</vt:lpstr>
      <vt:lpstr>Порядок проведення ЗНО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Харківська загальноосвітня школа І-ІІІ ст. № 109  (вивчення французької мови на профільному рівні)    Увага! Лист МОНУ від 22.01.2018 № 1/9-27 «Щодо особливостей проведення державної підсумкової атестації з іноземних мов у 2017/2018 н.р.»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Русанова</dc:creator>
  <cp:lastModifiedBy>счсч</cp:lastModifiedBy>
  <cp:revision>203</cp:revision>
  <dcterms:created xsi:type="dcterms:W3CDTF">2016-02-01T11:13:14Z</dcterms:created>
  <dcterms:modified xsi:type="dcterms:W3CDTF">2018-01-28T19:32:50Z</dcterms:modified>
</cp:coreProperties>
</file>