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79" r:id="rId3"/>
    <p:sldId id="284" r:id="rId4"/>
    <p:sldId id="285" r:id="rId5"/>
    <p:sldId id="282" r:id="rId6"/>
    <p:sldId id="296" r:id="rId7"/>
    <p:sldId id="281" r:id="rId8"/>
    <p:sldId id="287" r:id="rId9"/>
    <p:sldId id="286" r:id="rId10"/>
    <p:sldId id="288" r:id="rId11"/>
    <p:sldId id="289" r:id="rId12"/>
    <p:sldId id="290" r:id="rId13"/>
    <p:sldId id="292" r:id="rId14"/>
    <p:sldId id="291" r:id="rId15"/>
    <p:sldId id="294" r:id="rId16"/>
    <p:sldId id="280" r:id="rId17"/>
  </p:sldIdLst>
  <p:sldSz cx="12192000" cy="68580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4D4D4D"/>
    <a:srgbClr val="B92D14"/>
    <a:srgbClr val="35759D"/>
    <a:srgbClr val="35B19D"/>
    <a:srgbClr val="000000"/>
    <a:srgbClr val="624418"/>
    <a:srgbClr val="75511D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36" autoAdjust="0"/>
    <p:restoredTop sz="95596" autoAdjust="0"/>
  </p:normalViewPr>
  <p:slideViewPr>
    <p:cSldViewPr>
      <p:cViewPr varScale="1">
        <p:scale>
          <a:sx n="82" d="100"/>
          <a:sy n="82" d="100"/>
        </p:scale>
        <p:origin x="90" y="48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en-US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5242D92-5A71-481F-ADAA-45B814437825}" type="slidenum">
              <a:rPr lang="en-US" altLang="en-US"/>
              <a:pPr/>
              <a:t>‹№›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610BFE-A077-4D3F-9B3C-29C04D843480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3D52B1-776F-4B4E-8E4D-40B91F58C65E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6302430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3D52B1-776F-4B4E-8E4D-40B91F58C65E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6489851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3D52B1-776F-4B4E-8E4D-40B91F58C65E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8392234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3D52B1-776F-4B4E-8E4D-40B91F58C65E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4095221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3D52B1-776F-4B4E-8E4D-40B91F58C65E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7283439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3D52B1-776F-4B4E-8E4D-40B91F58C65E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6606946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3D52B1-776F-4B4E-8E4D-40B91F58C65E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6391051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3D52B1-776F-4B4E-8E4D-40B91F58C65E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3D52B1-776F-4B4E-8E4D-40B91F58C65E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8245362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3D52B1-776F-4B4E-8E4D-40B91F58C65E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6681918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3D52B1-776F-4B4E-8E4D-40B91F58C65E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740822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3D52B1-776F-4B4E-8E4D-40B91F58C65E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3891312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3D52B1-776F-4B4E-8E4D-40B91F58C65E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7583415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3D52B1-776F-4B4E-8E4D-40B91F58C65E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0342975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3D52B1-776F-4B4E-8E4D-40B91F58C65E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550622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 smtClean="0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20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974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75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248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666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691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84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240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517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229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822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11/5/2021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7149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hyperlink" Target="https://www.google.com/url?sa=i&amp;rct=j&amp;q=&amp;esrc=s&amp;source=images&amp;cd=&amp;cad=rja&amp;uact=8&amp;ved=2ahUKEwi3-KTNjaDgAhVrlIsKHQSOAhkQjRx6BAgBEAU&amp;url=https://infourok.ru/sportivnie-igri-basketbol-zhesti-sudey-905794.html&amp;psig=AOvVaw28cPMrYJgNxmhiO4Hd9ipy&amp;ust=1549301887857870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2.jpeg"/><Relationship Id="rId7" Type="http://schemas.openxmlformats.org/officeDocument/2006/relationships/hyperlink" Target="https://www.google.com/url?sa=i&amp;rct=j&amp;q=&amp;esrc=s&amp;source=images&amp;cd=&amp;cad=rja&amp;uact=8&amp;ved=2ahUKEwiB7PT5o6DgAhUG_CoKHXgeCBgQjRx6BAgBEAU&amp;url=https://disted.edu.vn.ua/courses/learn/4951&amp;psig=AOvVaw3oBEIjHdEkOZSufxe7s9L2&amp;ust=1549307504687759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hyperlink" Target="https://www.google.com/url?sa=i&amp;rct=j&amp;q=&amp;esrc=s&amp;source=images&amp;cd=&amp;cad=rja&amp;uact=8&amp;ved=&amp;url=https://naurok.com.ua/konspekti-urokiv-z-fizichno-kulturi-modul-basketbol-5-klas-58951.html&amp;psig=AOvVaw1prsxeYeUuEJfGLs7kLAle&amp;ust=1549306453714373" TargetMode="External"/><Relationship Id="rId10" Type="http://schemas.openxmlformats.org/officeDocument/2006/relationships/image" Target="../media/image22.jpeg"/><Relationship Id="rId4" Type="http://schemas.openxmlformats.org/officeDocument/2006/relationships/image" Target="../media/image19.jpeg"/><Relationship Id="rId9" Type="http://schemas.openxmlformats.org/officeDocument/2006/relationships/hyperlink" Target="https://www.google.com/url?sa=i&amp;rct=j&amp;q=&amp;esrc=s&amp;source=images&amp;cd=&amp;cad=rja&amp;uact=8&amp;ved=2ahUKEwjFrab5oqDgAhVjtYsKHSgeDToQjRx6BAgBEAU&amp;url=https://disted.edu.vn.ua/courses/learn/4945&amp;psig=AOvVaw3oBEIjHdEkOZSufxe7s9L2&amp;ust=1549307504687759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3Q_7XUBSzRk" TargetMode="External"/><Relationship Id="rId3" Type="http://schemas.openxmlformats.org/officeDocument/2006/relationships/image" Target="../media/image2.jpeg"/><Relationship Id="rId7" Type="http://schemas.openxmlformats.org/officeDocument/2006/relationships/hyperlink" Target="https://www.youtube.com/watch?v=GDPgB_62r34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Z9TWQPh38FM" TargetMode="External"/><Relationship Id="rId5" Type="http://schemas.openxmlformats.org/officeDocument/2006/relationships/hyperlink" Target="https://www.youtube.com/watch?v=bUyhetux8pg" TargetMode="External"/><Relationship Id="rId4" Type="http://schemas.openxmlformats.org/officeDocument/2006/relationships/hyperlink" Target="https://www.youtube.com/watch?v=miIeld9Gcb8" TargetMode="External"/><Relationship Id="rId9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2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hyperlink" Target="https://www.google.com/url?sa=i&amp;rct=j&amp;q=&amp;esrc=s&amp;source=images&amp;cd=&amp;cad=rja&amp;uact=8&amp;ved=2ahUKEwi3-KTNjaDgAhVrlIsKHQSOAhkQjRx6BAgBEAU&amp;url=https://basketball-training.org.ua/pravila_basketbola/pravila-basketbola-zhesty-sudej-v-basketbole.html&amp;psig=AOvVaw28cPMrYJgNxmhiO4Hd9ipy&amp;ust=1549301887857870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hyperlink" Target="https://www.google.com/url?sa=i&amp;rct=j&amp;q=&amp;esrc=s&amp;source=images&amp;cd=&amp;cad=rja&amp;uact=8&amp;ved=2ahUKEwi3-KTNjaDgAhVrlIsKHQSOAhkQjRx6BAgBEAU&amp;url=https://multiurok.ru/files/stat-ia-zhiesty-sudiei-baskietbol.html&amp;psig=AOvVaw28cPMrYJgNxmhiO4Hd9ipy&amp;ust=154930188785787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672064" y="5013176"/>
            <a:ext cx="5071795" cy="704850"/>
          </a:xfrm>
        </p:spPr>
        <p:txBody>
          <a:bodyPr>
            <a:noAutofit/>
          </a:bodyPr>
          <a:lstStyle/>
          <a:p>
            <a:pPr algn="ctr"/>
            <a:r>
              <a:rPr lang="uk-UA" sz="2400" b="1" dirty="0">
                <a:latin typeface="Book Antiqua" panose="02040602050305030304" pitchFamily="18" charset="0"/>
              </a:rPr>
              <a:t>6 листопада – </a:t>
            </a:r>
            <a:br>
              <a:rPr lang="uk-UA" sz="2400" b="1" dirty="0">
                <a:latin typeface="Book Antiqua" panose="02040602050305030304" pitchFamily="18" charset="0"/>
              </a:rPr>
            </a:br>
            <a:r>
              <a:rPr lang="uk-UA" sz="2400" b="1" dirty="0">
                <a:solidFill>
                  <a:srgbClr val="FF6600"/>
                </a:solidFill>
                <a:latin typeface="Book Antiqua" panose="02040602050305030304" pitchFamily="18" charset="0"/>
              </a:rPr>
              <a:t>Національний день баскетболу</a:t>
            </a:r>
            <a:endParaRPr lang="en-US" sz="2400" b="1" dirty="0">
              <a:solidFill>
                <a:srgbClr val="FF6600"/>
              </a:solidFill>
              <a:latin typeface="Book Antiqua" panose="02040602050305030304" pitchFamily="18" charset="0"/>
            </a:endParaRP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7176120" y="6027611"/>
            <a:ext cx="4881838" cy="833014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uk-UA" b="1" dirty="0" smtClean="0">
                <a:latin typeface="Book Antiqua" panose="02040602050305030304" pitchFamily="18" charset="0"/>
              </a:rPr>
              <a:t>Блужан Т.В., методист з фізичної культури навчально-методичного відділу координації освітньої діяльності та професійного розвитку СОІППО</a:t>
            </a:r>
            <a:endParaRPr lang="en-US" b="1" dirty="0">
              <a:latin typeface="Book Antiqua" panose="0204060205030503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кутник 2"/>
          <p:cNvSpPr/>
          <p:nvPr/>
        </p:nvSpPr>
        <p:spPr>
          <a:xfrm>
            <a:off x="2639616" y="692696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Clr>
                <a:srgbClr val="0070C0"/>
              </a:buClr>
            </a:pPr>
            <a:r>
              <a:rPr lang="uk-UA" altLang="en-US" b="1" dirty="0">
                <a:solidFill>
                  <a:srgbClr val="FF6600"/>
                </a:solidFill>
                <a:latin typeface="Book Antiqua" panose="02040602050305030304" pitchFamily="18" charset="0"/>
              </a:rPr>
              <a:t>Заміна.</a:t>
            </a:r>
            <a:r>
              <a:rPr lang="uk-UA" altLang="en-US" b="1" dirty="0">
                <a:latin typeface="Book Antiqua" panose="02040602050305030304" pitchFamily="18" charset="0"/>
              </a:rPr>
              <a:t> Схрестити руки перед грудьми (одночасно зі свистком).</a:t>
            </a:r>
          </a:p>
        </p:txBody>
      </p:sp>
      <p:sp>
        <p:nvSpPr>
          <p:cNvPr id="4" name="Прямокутник 3"/>
          <p:cNvSpPr/>
          <p:nvPr/>
        </p:nvSpPr>
        <p:spPr>
          <a:xfrm>
            <a:off x="2423592" y="1523693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Clr>
                <a:srgbClr val="0070C0"/>
              </a:buClr>
            </a:pPr>
            <a:r>
              <a:rPr lang="uk-UA" altLang="en-US" b="1" dirty="0">
                <a:solidFill>
                  <a:srgbClr val="FF6600"/>
                </a:solidFill>
                <a:latin typeface="Book Antiqua" panose="02040602050305030304" pitchFamily="18" charset="0"/>
              </a:rPr>
              <a:t>Запрошення на майданчик. </a:t>
            </a:r>
            <a:r>
              <a:rPr lang="uk-UA" altLang="en-US" b="1" dirty="0">
                <a:latin typeface="Book Antiqua" panose="02040602050305030304" pitchFamily="18" charset="0"/>
              </a:rPr>
              <a:t>Змахнути відкритою долонею </a:t>
            </a:r>
            <a:r>
              <a:rPr lang="uk-UA" altLang="en-US" b="1" dirty="0" smtClean="0">
                <a:latin typeface="Book Antiqua" panose="02040602050305030304" pitchFamily="18" charset="0"/>
              </a:rPr>
              <a:t>з напрямом </a:t>
            </a:r>
            <a:r>
              <a:rPr lang="uk-UA" altLang="en-US" b="1" dirty="0">
                <a:latin typeface="Book Antiqua" panose="02040602050305030304" pitchFamily="18" charset="0"/>
              </a:rPr>
              <a:t>до себе. </a:t>
            </a:r>
          </a:p>
        </p:txBody>
      </p:sp>
      <p:sp>
        <p:nvSpPr>
          <p:cNvPr id="5" name="Прямокутник 4"/>
          <p:cNvSpPr/>
          <p:nvPr/>
        </p:nvSpPr>
        <p:spPr>
          <a:xfrm>
            <a:off x="2639616" y="2724022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Clr>
                <a:srgbClr val="0070C0"/>
              </a:buClr>
            </a:pPr>
            <a:r>
              <a:rPr lang="uk-UA" altLang="en-US" b="1" dirty="0">
                <a:solidFill>
                  <a:srgbClr val="FF6600"/>
                </a:solidFill>
                <a:latin typeface="Book Antiqua" panose="02040602050305030304" pitchFamily="18" charset="0"/>
              </a:rPr>
              <a:t>Перерва на вимогу. </a:t>
            </a:r>
            <a:r>
              <a:rPr lang="uk-UA" altLang="en-US" b="1" dirty="0">
                <a:latin typeface="Book Antiqua" panose="02040602050305030304" pitchFamily="18" charset="0"/>
              </a:rPr>
              <a:t>У</a:t>
            </a:r>
            <a:r>
              <a:rPr lang="uk-UA" altLang="en-US" b="1" dirty="0" smtClean="0">
                <a:latin typeface="Book Antiqua" panose="02040602050305030304" pitchFamily="18" charset="0"/>
              </a:rPr>
              <a:t>казівний </a:t>
            </a:r>
            <a:r>
              <a:rPr lang="uk-UA" altLang="en-US" b="1" dirty="0">
                <a:latin typeface="Book Antiqua" panose="02040602050305030304" pitchFamily="18" charset="0"/>
              </a:rPr>
              <a:t>палець руки </a:t>
            </a:r>
            <a:r>
              <a:rPr lang="uk-UA" altLang="en-US" b="1" dirty="0" smtClean="0">
                <a:latin typeface="Book Antiqua" panose="02040602050305030304" pitchFamily="18" charset="0"/>
              </a:rPr>
              <a:t>та </a:t>
            </a:r>
            <a:r>
              <a:rPr lang="uk-UA" altLang="en-US" b="1" dirty="0">
                <a:latin typeface="Book Antiqua" panose="02040602050305030304" pitchFamily="18" charset="0"/>
              </a:rPr>
              <a:t>долоня утворюють букву </a:t>
            </a:r>
            <a:r>
              <a:rPr lang="uk-UA" altLang="en-US" b="1" dirty="0" smtClean="0">
                <a:latin typeface="Book Antiqua" panose="02040602050305030304" pitchFamily="18" charset="0"/>
              </a:rPr>
              <a:t>«Т».</a:t>
            </a:r>
            <a:r>
              <a:rPr lang="uk-UA" altLang="en-US" b="1" dirty="0" smtClean="0">
                <a:latin typeface="Comic Sans MS" panose="030F0702030302020204" pitchFamily="66" charset="0"/>
              </a:rPr>
              <a:t> </a:t>
            </a:r>
            <a:endParaRPr lang="uk-UA" altLang="en-US" b="1" dirty="0">
              <a:latin typeface="Comic Sans MS" panose="030F0702030302020204" pitchFamily="66" charset="0"/>
            </a:endParaRPr>
          </a:p>
        </p:txBody>
      </p:sp>
      <p:sp>
        <p:nvSpPr>
          <p:cNvPr id="6" name="Прямокутник 5"/>
          <p:cNvSpPr/>
          <p:nvPr/>
        </p:nvSpPr>
        <p:spPr>
          <a:xfrm>
            <a:off x="2855640" y="3789040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Clr>
                <a:srgbClr val="0070C0"/>
              </a:buClr>
            </a:pPr>
            <a:r>
              <a:rPr lang="uk-UA" altLang="en-US" b="1" dirty="0">
                <a:solidFill>
                  <a:srgbClr val="FF6600"/>
                </a:solidFill>
                <a:latin typeface="Book Antiqua" panose="02040602050305030304" pitchFamily="18" charset="0"/>
              </a:rPr>
              <a:t>Зв'язок між суддями на майданчику та суддями за столом. </a:t>
            </a:r>
            <a:r>
              <a:rPr lang="uk-UA" altLang="en-US" b="1" dirty="0">
                <a:latin typeface="Book Antiqua" panose="02040602050305030304" pitchFamily="18" charset="0"/>
              </a:rPr>
              <a:t>Рука витягується вперед з піднятим догори великим пальцем. </a:t>
            </a:r>
          </a:p>
        </p:txBody>
      </p:sp>
      <p:sp>
        <p:nvSpPr>
          <p:cNvPr id="7" name="Прямокутник 6"/>
          <p:cNvSpPr/>
          <p:nvPr/>
        </p:nvSpPr>
        <p:spPr>
          <a:xfrm>
            <a:off x="2705164" y="5358700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Clr>
                <a:srgbClr val="0070C0"/>
              </a:buClr>
            </a:pPr>
            <a:r>
              <a:rPr lang="uk-UA" altLang="en-US" b="1" dirty="0">
                <a:solidFill>
                  <a:srgbClr val="FF6600"/>
                </a:solidFill>
                <a:latin typeface="Book Antiqua" panose="02040602050305030304" pitchFamily="18" charset="0"/>
              </a:rPr>
              <a:t>Видимий відлік часу (5 і 8 секунд). </a:t>
            </a:r>
            <a:r>
              <a:rPr lang="uk-UA" altLang="en-US" b="1" dirty="0">
                <a:latin typeface="Book Antiqua" panose="02040602050305030304" pitchFamily="18" charset="0"/>
              </a:rPr>
              <a:t>Відлік ведеться пальцями піднятої руки. 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Ø"/>
            </a:pPr>
            <a:endParaRPr lang="uk-UA" altLang="en-US" b="1" dirty="0">
              <a:latin typeface="Book Antiqua" panose="02040602050305030304" pitchFamily="18" charset="0"/>
            </a:endParaRPr>
          </a:p>
        </p:txBody>
      </p:sp>
      <p:pic>
        <p:nvPicPr>
          <p:cNvPr id="10" name="Picture 2" descr="Похожее изображение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3" t="28450" r="77528" b="30741"/>
          <a:stretch/>
        </p:blipFill>
        <p:spPr bwMode="auto">
          <a:xfrm>
            <a:off x="9058248" y="581680"/>
            <a:ext cx="831607" cy="1185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Похожее изображение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21" t="29169" r="60627" b="23717"/>
          <a:stretch/>
        </p:blipFill>
        <p:spPr bwMode="auto">
          <a:xfrm>
            <a:off x="10428512" y="1063281"/>
            <a:ext cx="798476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Похожее изображение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04" t="28067" r="43822" b="33499"/>
          <a:stretch/>
        </p:blipFill>
        <p:spPr bwMode="auto">
          <a:xfrm>
            <a:off x="9192344" y="2348880"/>
            <a:ext cx="858033" cy="1168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Похожее изображение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32" t="32283" r="27773" b="22743"/>
          <a:stretch/>
        </p:blipFill>
        <p:spPr bwMode="auto">
          <a:xfrm>
            <a:off x="10200455" y="3645024"/>
            <a:ext cx="705545" cy="136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 descr="Похожее изображение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38" t="34267" r="11366" b="22902"/>
          <a:stretch/>
        </p:blipFill>
        <p:spPr bwMode="auto">
          <a:xfrm>
            <a:off x="9050215" y="5065674"/>
            <a:ext cx="790201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2930685" y="705"/>
            <a:ext cx="6934200" cy="715963"/>
          </a:xfrm>
        </p:spPr>
        <p:txBody>
          <a:bodyPr/>
          <a:lstStyle/>
          <a:p>
            <a:pPr algn="ctr"/>
            <a:r>
              <a:rPr lang="uk-UA" altLang="en-US" sz="4000" dirty="0" smtClean="0">
                <a:latin typeface="Book Antiqua" panose="02040602050305030304" pitchFamily="18" charset="0"/>
              </a:rPr>
              <a:t>Жести суддів у баскетболі</a:t>
            </a:r>
            <a:endParaRPr lang="en-US" altLang="en-US" sz="40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0050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3791744" y="116632"/>
            <a:ext cx="6934200" cy="715963"/>
          </a:xfrm>
        </p:spPr>
        <p:txBody>
          <a:bodyPr/>
          <a:lstStyle/>
          <a:p>
            <a:r>
              <a:rPr lang="uk-UA" altLang="en-US" sz="4000" dirty="0" smtClean="0">
                <a:latin typeface="Book Antiqua" panose="02040602050305030304" pitchFamily="18" charset="0"/>
              </a:rPr>
              <a:t>Початок гри та ігровий час</a:t>
            </a:r>
            <a:endParaRPr lang="en-US" altLang="en-US" sz="4000" dirty="0">
              <a:latin typeface="Book Antiqua" panose="02040602050305030304" pitchFamily="18" charset="0"/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2783632" y="1124744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buClr>
                <a:srgbClr val="0070C0"/>
              </a:buClr>
              <a:defRPr/>
            </a:pPr>
            <a:r>
              <a:rPr lang="uk-UA" b="1" dirty="0">
                <a:latin typeface="Book Antiqua" panose="02040602050305030304" pitchFamily="18" charset="0"/>
              </a:rPr>
              <a:t>Суддя розігрує спірний кидок </a:t>
            </a:r>
            <a:r>
              <a:rPr lang="uk-UA" b="1" dirty="0" smtClean="0">
                <a:latin typeface="Book Antiqua" panose="02040602050305030304" pitchFamily="18" charset="0"/>
              </a:rPr>
              <a:t>у </a:t>
            </a:r>
            <a:r>
              <a:rPr lang="uk-UA" b="1" dirty="0">
                <a:latin typeface="Book Antiqua" panose="02040602050305030304" pitchFamily="18" charset="0"/>
              </a:rPr>
              <a:t>центральному колі (підкидує м'яч над центральним колом). </a:t>
            </a:r>
          </a:p>
        </p:txBody>
      </p:sp>
      <p:sp>
        <p:nvSpPr>
          <p:cNvPr id="4" name="Прямокутник 3"/>
          <p:cNvSpPr/>
          <p:nvPr/>
        </p:nvSpPr>
        <p:spPr>
          <a:xfrm>
            <a:off x="2783632" y="2613066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buClr>
                <a:srgbClr val="0070C0"/>
              </a:buClr>
              <a:defRPr/>
            </a:pPr>
            <a:r>
              <a:rPr lang="uk-UA" b="1" dirty="0">
                <a:latin typeface="Book Antiqua" panose="02040602050305030304" pitchFamily="18" charset="0"/>
              </a:rPr>
              <a:t>Гравець, який найшвидше заволодів м'ячем починає гру.</a:t>
            </a:r>
          </a:p>
        </p:txBody>
      </p:sp>
      <p:sp>
        <p:nvSpPr>
          <p:cNvPr id="5" name="Прямокутник 4"/>
          <p:cNvSpPr/>
          <p:nvPr/>
        </p:nvSpPr>
        <p:spPr>
          <a:xfrm>
            <a:off x="2818692" y="3624138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buClr>
                <a:srgbClr val="0070C0"/>
              </a:buClr>
              <a:defRPr/>
            </a:pPr>
            <a:r>
              <a:rPr lang="uk-UA" b="1" dirty="0">
                <a:latin typeface="Book Antiqua" panose="02040602050305030304" pitchFamily="18" charset="0"/>
              </a:rPr>
              <a:t>Ігровий час складається з 4 періодів </a:t>
            </a:r>
            <a:r>
              <a:rPr lang="uk-UA" b="1" dirty="0" smtClean="0">
                <a:latin typeface="Book Antiqua" panose="02040602050305030304" pitchFamily="18" charset="0"/>
              </a:rPr>
              <a:t/>
            </a:r>
            <a:br>
              <a:rPr lang="uk-UA" b="1" dirty="0" smtClean="0">
                <a:latin typeface="Book Antiqua" panose="02040602050305030304" pitchFamily="18" charset="0"/>
              </a:rPr>
            </a:br>
            <a:r>
              <a:rPr lang="uk-UA" b="1" dirty="0" smtClean="0">
                <a:latin typeface="Book Antiqua" panose="02040602050305030304" pitchFamily="18" charset="0"/>
              </a:rPr>
              <a:t>по </a:t>
            </a:r>
            <a:r>
              <a:rPr lang="uk-UA" b="1" dirty="0">
                <a:latin typeface="Book Antiqua" panose="02040602050305030304" pitchFamily="18" charset="0"/>
              </a:rPr>
              <a:t>10 хвилин з перервами </a:t>
            </a:r>
            <a:r>
              <a:rPr lang="uk-UA" b="1" dirty="0" smtClean="0">
                <a:latin typeface="Book Antiqua" panose="02040602050305030304" pitchFamily="18" charset="0"/>
              </a:rPr>
              <a:t/>
            </a:r>
            <a:br>
              <a:rPr lang="uk-UA" b="1" dirty="0" smtClean="0">
                <a:latin typeface="Book Antiqua" panose="02040602050305030304" pitchFamily="18" charset="0"/>
              </a:rPr>
            </a:br>
            <a:r>
              <a:rPr lang="uk-UA" b="1" dirty="0" smtClean="0">
                <a:latin typeface="Book Antiqua" panose="02040602050305030304" pitchFamily="18" charset="0"/>
              </a:rPr>
              <a:t>по </a:t>
            </a:r>
            <a:r>
              <a:rPr lang="uk-UA" b="1" dirty="0">
                <a:latin typeface="Book Antiqua" panose="02040602050305030304" pitchFamily="18" charset="0"/>
              </a:rPr>
              <a:t>2-3 хвилини.</a:t>
            </a:r>
          </a:p>
        </p:txBody>
      </p:sp>
      <p:sp>
        <p:nvSpPr>
          <p:cNvPr id="6" name="Прямокутник 5"/>
          <p:cNvSpPr/>
          <p:nvPr/>
        </p:nvSpPr>
        <p:spPr>
          <a:xfrm>
            <a:off x="2845477" y="4795011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buClr>
                <a:srgbClr val="0070C0"/>
              </a:buClr>
              <a:defRPr/>
            </a:pPr>
            <a:r>
              <a:rPr lang="uk-UA" b="1" dirty="0">
                <a:latin typeface="Book Antiqua" panose="02040602050305030304" pitchFamily="18" charset="0"/>
              </a:rPr>
              <a:t>Між другим та третім періодами команди </a:t>
            </a:r>
            <a:r>
              <a:rPr lang="uk-UA" b="1" dirty="0" smtClean="0">
                <a:latin typeface="Book Antiqua" panose="02040602050305030304" pitchFamily="18" charset="0"/>
              </a:rPr>
              <a:t>міняються </a:t>
            </a:r>
            <a:r>
              <a:rPr lang="uk-UA" b="1" dirty="0">
                <a:latin typeface="Book Antiqua" panose="02040602050305030304" pitchFamily="18" charset="0"/>
              </a:rPr>
              <a:t>кошиками.</a:t>
            </a:r>
            <a:endParaRPr lang="ru-RU" b="1" dirty="0">
              <a:latin typeface="Book Antiqua" panose="02040602050305030304" pitchFamily="18" charset="0"/>
            </a:endParaRPr>
          </a:p>
        </p:txBody>
      </p:sp>
      <p:pic>
        <p:nvPicPr>
          <p:cNvPr id="5126" name="Picture 6" descr="Library of foul basketball jpg library png files ▻▻▻ Clipart Art 2019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44" r="9190"/>
          <a:stretch/>
        </p:blipFill>
        <p:spPr bwMode="auto">
          <a:xfrm>
            <a:off x="8785614" y="1412776"/>
            <a:ext cx="3215042" cy="5171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6303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3791744" y="260648"/>
            <a:ext cx="6934200" cy="715963"/>
          </a:xfrm>
        </p:spPr>
        <p:txBody>
          <a:bodyPr/>
          <a:lstStyle/>
          <a:p>
            <a:pPr algn="ctr"/>
            <a:r>
              <a:rPr lang="uk-UA" altLang="en-US" sz="4000" dirty="0" smtClean="0">
                <a:latin typeface="Book Antiqua" panose="02040602050305030304" pitchFamily="18" charset="0"/>
              </a:rPr>
              <a:t>Переможець гри</a:t>
            </a:r>
            <a:endParaRPr lang="en-US" altLang="en-US" sz="4000" dirty="0">
              <a:latin typeface="Book Antiqua" panose="02040602050305030304" pitchFamily="18" charset="0"/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2783632" y="1340768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Clr>
                <a:srgbClr val="0070C0"/>
              </a:buClr>
            </a:pPr>
            <a:r>
              <a:rPr lang="ru-RU" altLang="en-US" b="1" dirty="0">
                <a:latin typeface="Book Antiqua" panose="02040602050305030304" pitchFamily="18" charset="0"/>
              </a:rPr>
              <a:t>Переможцем у грі стає команда, яка після закінчення ігрового часу набрала більшу кількість очок.</a:t>
            </a:r>
          </a:p>
        </p:txBody>
      </p:sp>
      <p:sp>
        <p:nvSpPr>
          <p:cNvPr id="4" name="Прямокутник 3"/>
          <p:cNvSpPr/>
          <p:nvPr/>
        </p:nvSpPr>
        <p:spPr>
          <a:xfrm>
            <a:off x="5735960" y="4437112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Clr>
                <a:srgbClr val="0070C0"/>
              </a:buClr>
            </a:pPr>
            <a:r>
              <a:rPr lang="ru-RU" altLang="en-US" b="1" dirty="0" smtClean="0">
                <a:latin typeface="Book Antiqua" panose="02040602050305030304" pitchFamily="18" charset="0"/>
              </a:rPr>
              <a:t>За </a:t>
            </a:r>
            <a:r>
              <a:rPr lang="ru-RU" altLang="en-US" b="1" dirty="0" err="1" smtClean="0">
                <a:latin typeface="Book Antiqua" panose="02040602050305030304" pitchFamily="18" charset="0"/>
              </a:rPr>
              <a:t>рівного</a:t>
            </a:r>
            <a:r>
              <a:rPr lang="ru-RU" altLang="en-US" b="1" dirty="0" smtClean="0">
                <a:latin typeface="Book Antiqua" panose="02040602050305030304" pitchFamily="18" charset="0"/>
              </a:rPr>
              <a:t> </a:t>
            </a:r>
            <a:r>
              <a:rPr lang="ru-RU" altLang="en-US" b="1" dirty="0" err="1" smtClean="0">
                <a:latin typeface="Book Antiqua" panose="02040602050305030304" pitchFamily="18" charset="0"/>
              </a:rPr>
              <a:t>рахунку</a:t>
            </a:r>
            <a:r>
              <a:rPr lang="ru-RU" altLang="en-US" b="1" dirty="0">
                <a:latin typeface="Book Antiqua" panose="02040602050305030304" pitchFamily="18" charset="0"/>
              </a:rPr>
              <a:t> </a:t>
            </a:r>
            <a:r>
              <a:rPr lang="ru-RU" altLang="en-US" b="1" dirty="0" smtClean="0">
                <a:latin typeface="Book Antiqua" panose="02040602050305030304" pitchFamily="18" charset="0"/>
              </a:rPr>
              <a:t>– </a:t>
            </a:r>
            <a:r>
              <a:rPr lang="ru-RU" altLang="en-US" b="1" dirty="0" err="1" smtClean="0">
                <a:latin typeface="Book Antiqua" panose="02040602050305030304" pitchFamily="18" charset="0"/>
              </a:rPr>
              <a:t>після</a:t>
            </a:r>
            <a:r>
              <a:rPr lang="ru-RU" altLang="en-US" b="1" dirty="0" smtClean="0">
                <a:latin typeface="Book Antiqua" panose="02040602050305030304" pitchFamily="18" charset="0"/>
              </a:rPr>
              <a:t> </a:t>
            </a:r>
            <a:r>
              <a:rPr lang="ru-RU" altLang="en-US" b="1" dirty="0">
                <a:latin typeface="Book Antiqua" panose="02040602050305030304" pitchFamily="18" charset="0"/>
              </a:rPr>
              <a:t>закінчення основного часу матчу призначається овертайм (</a:t>
            </a:r>
            <a:r>
              <a:rPr lang="ru-RU" altLang="en-US" b="1" dirty="0" err="1" smtClean="0">
                <a:latin typeface="Book Antiqua" panose="02040602050305030304" pitchFamily="18" charset="0"/>
              </a:rPr>
              <a:t>зазвичай</a:t>
            </a:r>
            <a:r>
              <a:rPr lang="ru-RU" altLang="en-US" b="1" dirty="0">
                <a:latin typeface="Book Antiqua" panose="02040602050305030304" pitchFamily="18" charset="0"/>
              </a:rPr>
              <a:t>, – п'ять хвилин додаткового часу).</a:t>
            </a:r>
          </a:p>
        </p:txBody>
      </p:sp>
      <p:pic>
        <p:nvPicPr>
          <p:cNvPr id="10242" name="Picture 2" descr="Оголошення переможців Фіналу чемпіонату України з баскетболу ВЮБЛ серед  юнаків 2007 р.н. Дивізіон Б. - YouTub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681" y="2276872"/>
            <a:ext cx="3587279" cy="2017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2092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3791744" y="188640"/>
            <a:ext cx="6934200" cy="715963"/>
          </a:xfrm>
        </p:spPr>
        <p:txBody>
          <a:bodyPr/>
          <a:lstStyle/>
          <a:p>
            <a:r>
              <a:rPr lang="uk-UA" altLang="en-US" sz="4000" dirty="0" smtClean="0">
                <a:latin typeface="Book Antiqua" panose="02040602050305030304" pitchFamily="18" charset="0"/>
              </a:rPr>
              <a:t>Порушення у баскетболі</a:t>
            </a:r>
            <a:endParaRPr lang="en-US" altLang="en-US" sz="4000" dirty="0">
              <a:latin typeface="Book Antiqua" panose="02040602050305030304" pitchFamily="18" charset="0"/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2495600" y="904603"/>
            <a:ext cx="8352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70C0"/>
              </a:buClr>
              <a:defRPr/>
            </a:pPr>
            <a:r>
              <a:rPr lang="ru-RU" b="1" dirty="0">
                <a:solidFill>
                  <a:srgbClr val="FF6600"/>
                </a:solidFill>
                <a:latin typeface="Book Antiqua" panose="02040602050305030304" pitchFamily="18" charset="0"/>
              </a:rPr>
              <a:t>аут</a:t>
            </a:r>
            <a:r>
              <a:rPr lang="ru-RU" b="1" dirty="0">
                <a:solidFill>
                  <a:srgbClr val="0070C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smtClean="0">
                <a:latin typeface="Book Antiqua" panose="02040602050305030304" pitchFamily="18" charset="0"/>
              </a:rPr>
              <a:t>– </a:t>
            </a:r>
            <a:r>
              <a:rPr lang="ru-RU" b="1" dirty="0" err="1" smtClean="0">
                <a:latin typeface="Book Antiqua" panose="02040602050305030304" pitchFamily="18" charset="0"/>
              </a:rPr>
              <a:t>положення</a:t>
            </a:r>
            <a:r>
              <a:rPr lang="ru-RU" b="1" dirty="0" smtClean="0">
                <a:latin typeface="Book Antiqua" panose="02040602050305030304" pitchFamily="18" charset="0"/>
              </a:rPr>
              <a:t>, коли </a:t>
            </a:r>
            <a:r>
              <a:rPr lang="ru-RU" b="1" dirty="0" err="1" smtClean="0">
                <a:latin typeface="Book Antiqua" panose="02040602050305030304" pitchFamily="18" charset="0"/>
              </a:rPr>
              <a:t>м'яч</a:t>
            </a:r>
            <a:r>
              <a:rPr lang="ru-RU" b="1" dirty="0" smtClean="0">
                <a:latin typeface="Book Antiqua" panose="02040602050305030304" pitchFamily="18" charset="0"/>
              </a:rPr>
              <a:t> </a:t>
            </a:r>
            <a:r>
              <a:rPr lang="ru-RU" b="1" dirty="0">
                <a:latin typeface="Book Antiqua" panose="02040602050305030304" pitchFamily="18" charset="0"/>
              </a:rPr>
              <a:t>вийшов за межі ігрового майданчика;</a:t>
            </a:r>
          </a:p>
        </p:txBody>
      </p:sp>
      <p:sp>
        <p:nvSpPr>
          <p:cNvPr id="4" name="Прямокутник 3"/>
          <p:cNvSpPr/>
          <p:nvPr/>
        </p:nvSpPr>
        <p:spPr>
          <a:xfrm>
            <a:off x="2639616" y="1844824"/>
            <a:ext cx="8424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70C0"/>
              </a:buClr>
              <a:defRPr/>
            </a:pPr>
            <a:r>
              <a:rPr lang="ru-RU" b="1" dirty="0" err="1">
                <a:solidFill>
                  <a:srgbClr val="FF6600"/>
                </a:solidFill>
                <a:latin typeface="Book Antiqua" panose="02040602050305030304" pitchFamily="18" charset="0"/>
              </a:rPr>
              <a:t>пробіжка</a:t>
            </a:r>
            <a:r>
              <a:rPr lang="ru-RU" b="1" dirty="0">
                <a:solidFill>
                  <a:srgbClr val="0070C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smtClean="0">
                <a:latin typeface="Book Antiqua" panose="02040602050305030304" pitchFamily="18" charset="0"/>
              </a:rPr>
              <a:t>– </a:t>
            </a:r>
            <a:r>
              <a:rPr lang="ru-RU" b="1" dirty="0" err="1" smtClean="0">
                <a:latin typeface="Book Antiqua" panose="02040602050305030304" pitchFamily="18" charset="0"/>
              </a:rPr>
              <a:t>положення</a:t>
            </a:r>
            <a:r>
              <a:rPr lang="ru-RU" b="1" dirty="0" smtClean="0">
                <a:latin typeface="Book Antiqua" panose="02040602050305030304" pitchFamily="18" charset="0"/>
              </a:rPr>
              <a:t>, коли </a:t>
            </a:r>
            <a:r>
              <a:rPr lang="ru-RU" b="1" dirty="0" err="1" smtClean="0">
                <a:latin typeface="Book Antiqua" panose="02040602050305030304" pitchFamily="18" charset="0"/>
              </a:rPr>
              <a:t>гравець</a:t>
            </a:r>
            <a:r>
              <a:rPr lang="ru-RU" b="1" dirty="0">
                <a:latin typeface="Book Antiqua" panose="02040602050305030304" pitchFamily="18" charset="0"/>
              </a:rPr>
              <a:t>, контролюючий «живий» м'яч, здійснює переміщення ніг понад обмеження, </a:t>
            </a:r>
            <a:r>
              <a:rPr lang="ru-RU" b="1" dirty="0" err="1" smtClean="0">
                <a:latin typeface="Book Antiqua" panose="02040602050305030304" pitchFamily="18" charset="0"/>
              </a:rPr>
              <a:t>установленого</a:t>
            </a:r>
            <a:r>
              <a:rPr lang="ru-RU" b="1" dirty="0" smtClean="0">
                <a:latin typeface="Book Antiqua" panose="02040602050305030304" pitchFamily="18" charset="0"/>
              </a:rPr>
              <a:t> </a:t>
            </a:r>
            <a:r>
              <a:rPr lang="ru-RU" b="1" dirty="0">
                <a:latin typeface="Book Antiqua" panose="02040602050305030304" pitchFamily="18" charset="0"/>
              </a:rPr>
              <a:t>правилами:</a:t>
            </a:r>
          </a:p>
        </p:txBody>
      </p:sp>
      <p:sp>
        <p:nvSpPr>
          <p:cNvPr id="5" name="Прямокутник 4"/>
          <p:cNvSpPr/>
          <p:nvPr/>
        </p:nvSpPr>
        <p:spPr>
          <a:xfrm>
            <a:off x="2310953" y="3072827"/>
            <a:ext cx="8448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70C0"/>
              </a:buClr>
              <a:defRPr/>
            </a:pPr>
            <a:r>
              <a:rPr lang="ru-RU" b="1" dirty="0">
                <a:solidFill>
                  <a:srgbClr val="FF6600"/>
                </a:solidFill>
                <a:latin typeface="Book Antiqua" panose="02040602050305030304" pitchFamily="18" charset="0"/>
              </a:rPr>
              <a:t>порушення </a:t>
            </a:r>
            <a:r>
              <a:rPr lang="ru-RU" b="1" dirty="0" err="1">
                <a:solidFill>
                  <a:srgbClr val="FF6600"/>
                </a:solidFill>
                <a:latin typeface="Book Antiqua" panose="02040602050305030304" pitchFamily="18" charset="0"/>
              </a:rPr>
              <a:t>ведення</a:t>
            </a:r>
            <a:r>
              <a:rPr lang="ru-RU" b="1" dirty="0">
                <a:solidFill>
                  <a:srgbClr val="FF660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 smtClean="0">
                <a:solidFill>
                  <a:srgbClr val="FF6600"/>
                </a:solidFill>
                <a:latin typeface="Book Antiqua" panose="02040602050305030304" pitchFamily="18" charset="0"/>
              </a:rPr>
              <a:t>м'яча</a:t>
            </a:r>
            <a:r>
              <a:rPr lang="ru-RU" b="1" dirty="0">
                <a:latin typeface="Book Antiqua" panose="02040602050305030304" pitchFamily="18" charset="0"/>
              </a:rPr>
              <a:t> </a:t>
            </a:r>
            <a:r>
              <a:rPr lang="ru-RU" b="1" dirty="0" smtClean="0">
                <a:latin typeface="Book Antiqua" panose="02040602050305030304" pitchFamily="18" charset="0"/>
              </a:rPr>
              <a:t>– </a:t>
            </a:r>
            <a:r>
              <a:rPr lang="ru-RU" b="1" dirty="0" err="1" smtClean="0">
                <a:latin typeface="Book Antiqua" panose="02040602050305030304" pitchFamily="18" charset="0"/>
              </a:rPr>
              <a:t>ситуація</a:t>
            </a:r>
            <a:r>
              <a:rPr lang="ru-RU" b="1" dirty="0" smtClean="0">
                <a:latin typeface="Book Antiqua" panose="02040602050305030304" pitchFamily="18" charset="0"/>
              </a:rPr>
              <a:t> </a:t>
            </a:r>
            <a:r>
              <a:rPr lang="ru-RU" b="1" dirty="0" err="1" smtClean="0">
                <a:latin typeface="Book Antiqua" panose="02040602050305030304" pitchFamily="18" charset="0"/>
              </a:rPr>
              <a:t>перенесення</a:t>
            </a:r>
            <a:r>
              <a:rPr lang="ru-RU" b="1" dirty="0" smtClean="0">
                <a:latin typeface="Book Antiqua" panose="02040602050305030304" pitchFamily="18" charset="0"/>
              </a:rPr>
              <a:t> </a:t>
            </a:r>
            <a:r>
              <a:rPr lang="ru-RU" b="1" dirty="0" err="1" smtClean="0">
                <a:latin typeface="Book Antiqua" panose="02040602050305030304" pitchFamily="18" charset="0"/>
              </a:rPr>
              <a:t>м'яча</a:t>
            </a:r>
            <a:r>
              <a:rPr lang="ru-RU" b="1" smtClean="0">
                <a:latin typeface="Book Antiqua" panose="02040602050305030304" pitchFamily="18" charset="0"/>
              </a:rPr>
              <a:t>; </a:t>
            </a:r>
            <a:r>
              <a:rPr lang="ru-RU" b="1" dirty="0">
                <a:latin typeface="Book Antiqua" panose="02040602050305030304" pitchFamily="18" charset="0"/>
              </a:rPr>
              <a:t>подвійне ведення;</a:t>
            </a:r>
          </a:p>
        </p:txBody>
      </p:sp>
      <p:sp>
        <p:nvSpPr>
          <p:cNvPr id="6" name="Прямокутник 5"/>
          <p:cNvSpPr/>
          <p:nvPr/>
        </p:nvSpPr>
        <p:spPr>
          <a:xfrm>
            <a:off x="2855640" y="4077072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Clr>
                <a:srgbClr val="0070C0"/>
              </a:buClr>
              <a:defRPr/>
            </a:pPr>
            <a:r>
              <a:rPr lang="ru-RU" b="1" dirty="0">
                <a:solidFill>
                  <a:srgbClr val="FF6600"/>
                </a:solidFill>
                <a:latin typeface="Book Antiqua" panose="02040602050305030304" pitchFamily="18" charset="0"/>
              </a:rPr>
              <a:t>три </a:t>
            </a:r>
            <a:r>
              <a:rPr lang="ru-RU" b="1" dirty="0" err="1">
                <a:solidFill>
                  <a:srgbClr val="FF6600"/>
                </a:solidFill>
                <a:latin typeface="Book Antiqua" panose="02040602050305030304" pitchFamily="18" charset="0"/>
              </a:rPr>
              <a:t>секунди</a:t>
            </a:r>
            <a:r>
              <a:rPr lang="ru-RU" b="1" dirty="0">
                <a:solidFill>
                  <a:srgbClr val="FF660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smtClean="0">
                <a:latin typeface="Book Antiqua" panose="02040602050305030304" pitchFamily="18" charset="0"/>
              </a:rPr>
              <a:t>– </a:t>
            </a:r>
            <a:r>
              <a:rPr lang="ru-RU" b="1" dirty="0" err="1" smtClean="0">
                <a:latin typeface="Book Antiqua" panose="02040602050305030304" pitchFamily="18" charset="0"/>
              </a:rPr>
              <a:t>положення</a:t>
            </a:r>
            <a:r>
              <a:rPr lang="ru-RU" b="1" dirty="0" smtClean="0">
                <a:latin typeface="Book Antiqua" panose="02040602050305030304" pitchFamily="18" charset="0"/>
              </a:rPr>
              <a:t>, коли </a:t>
            </a:r>
            <a:r>
              <a:rPr lang="ru-RU" b="1" dirty="0" err="1" smtClean="0">
                <a:latin typeface="Book Antiqua" panose="02040602050305030304" pitchFamily="18" charset="0"/>
              </a:rPr>
              <a:t>гравець</a:t>
            </a:r>
            <a:r>
              <a:rPr lang="ru-RU" b="1" dirty="0" smtClean="0">
                <a:latin typeface="Book Antiqua" panose="02040602050305030304" pitchFamily="18" charset="0"/>
              </a:rPr>
              <a:t> </a:t>
            </a:r>
            <a:r>
              <a:rPr lang="ru-RU" b="1" dirty="0">
                <a:latin typeface="Book Antiqua" panose="02040602050305030304" pitchFamily="18" charset="0"/>
              </a:rPr>
              <a:t>нападу перебуває в зоні штрафного кидка більше трьох секунд </a:t>
            </a:r>
            <a:r>
              <a:rPr lang="ru-RU" b="1" dirty="0" smtClean="0">
                <a:latin typeface="Book Antiqua" panose="02040602050305030304" pitchFamily="18" charset="0"/>
              </a:rPr>
              <a:t>у </a:t>
            </a:r>
            <a:r>
              <a:rPr lang="ru-RU" b="1" dirty="0">
                <a:latin typeface="Book Antiqua" panose="02040602050305030304" pitchFamily="18" charset="0"/>
              </a:rPr>
              <a:t>той час, коли його команда володіє м'ячем у зоні нападу;</a:t>
            </a:r>
            <a:br>
              <a:rPr lang="ru-RU" b="1" dirty="0">
                <a:latin typeface="Book Antiqua" panose="02040602050305030304" pitchFamily="18" charset="0"/>
              </a:rPr>
            </a:br>
            <a:endParaRPr lang="ru-RU" b="1" dirty="0">
              <a:latin typeface="Book Antiqua" panose="02040602050305030304" pitchFamily="18" charset="0"/>
            </a:endParaRPr>
          </a:p>
        </p:txBody>
      </p:sp>
      <p:pic>
        <p:nvPicPr>
          <p:cNvPr id="11266" name="Picture 2" descr="Фол - це порушення правил в ігрових видах спорту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0336" y="3828330"/>
            <a:ext cx="2974504" cy="2974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9654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2640125" y="958971"/>
            <a:ext cx="90424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70C0"/>
              </a:buClr>
              <a:defRPr/>
            </a:pPr>
            <a:r>
              <a:rPr lang="uk-UA" b="1" dirty="0">
                <a:solidFill>
                  <a:srgbClr val="FF6600"/>
                </a:solidFill>
                <a:latin typeface="Book Antiqua" panose="02040602050305030304" pitchFamily="18" charset="0"/>
              </a:rPr>
              <a:t>п'ять секунд </a:t>
            </a:r>
            <a:r>
              <a:rPr lang="uk-UA" b="1" dirty="0" smtClean="0">
                <a:latin typeface="Book Antiqua" panose="02040602050305030304" pitchFamily="18" charset="0"/>
              </a:rPr>
              <a:t>– положення, коли гравець </a:t>
            </a:r>
            <a:r>
              <a:rPr lang="uk-UA" b="1" dirty="0">
                <a:latin typeface="Book Antiqua" panose="02040602050305030304" pitchFamily="18" charset="0"/>
              </a:rPr>
              <a:t>при виконанні вкидання не </a:t>
            </a:r>
            <a:r>
              <a:rPr lang="uk-UA" b="1" dirty="0" smtClean="0">
                <a:latin typeface="Book Antiqua" panose="02040602050305030304" pitchFamily="18" charset="0"/>
              </a:rPr>
              <a:t>випускає з рук м'яч </a:t>
            </a:r>
            <a:r>
              <a:rPr lang="uk-UA" b="1" dirty="0">
                <a:latin typeface="Book Antiqua" panose="02040602050305030304" pitchFamily="18" charset="0"/>
              </a:rPr>
              <a:t>протягом п'яти секунд;</a:t>
            </a:r>
          </a:p>
        </p:txBody>
      </p:sp>
      <p:sp>
        <p:nvSpPr>
          <p:cNvPr id="5" name="Прямокутник 4"/>
          <p:cNvSpPr/>
          <p:nvPr/>
        </p:nvSpPr>
        <p:spPr>
          <a:xfrm>
            <a:off x="2710028" y="1882301"/>
            <a:ext cx="89204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70C0"/>
              </a:buClr>
              <a:defRPr/>
            </a:pPr>
            <a:r>
              <a:rPr lang="uk-UA" b="1" dirty="0">
                <a:solidFill>
                  <a:srgbClr val="FF6600"/>
                </a:solidFill>
                <a:latin typeface="Book Antiqua" panose="02040602050305030304" pitchFamily="18" charset="0"/>
              </a:rPr>
              <a:t>вісім секунд </a:t>
            </a:r>
            <a:r>
              <a:rPr lang="uk-UA" b="1" dirty="0" smtClean="0">
                <a:latin typeface="Book Antiqua" panose="02040602050305030304" pitchFamily="18" charset="0"/>
              </a:rPr>
              <a:t>– положення, коли команда</a:t>
            </a:r>
            <a:r>
              <a:rPr lang="uk-UA" b="1" dirty="0">
                <a:latin typeface="Book Antiqua" panose="02040602050305030304" pitchFamily="18" charset="0"/>
              </a:rPr>
              <a:t>, що володіє </a:t>
            </a:r>
            <a:r>
              <a:rPr lang="uk-UA" b="1" dirty="0" err="1" smtClean="0">
                <a:latin typeface="Book Antiqua" panose="02040602050305030304" pitchFamily="18" charset="0"/>
              </a:rPr>
              <a:t>м'ячем</a:t>
            </a:r>
            <a:r>
              <a:rPr lang="uk-UA" b="1" dirty="0" smtClean="0">
                <a:latin typeface="Book Antiqua" panose="02040602050305030304" pitchFamily="18" charset="0"/>
              </a:rPr>
              <a:t>, не </a:t>
            </a:r>
            <a:r>
              <a:rPr lang="uk-UA" b="1" dirty="0">
                <a:latin typeface="Book Antiqua" panose="02040602050305030304" pitchFamily="18" charset="0"/>
              </a:rPr>
              <a:t>вивела його</a:t>
            </a:r>
            <a:r>
              <a:rPr lang="uk-UA" b="1" dirty="0" smtClean="0">
                <a:latin typeface="Book Antiqua" panose="02040602050305030304" pitchFamily="18" charset="0"/>
              </a:rPr>
              <a:t> </a:t>
            </a:r>
            <a:r>
              <a:rPr lang="uk-UA" b="1" dirty="0">
                <a:latin typeface="Book Antiqua" panose="02040602050305030304" pitchFamily="18" charset="0"/>
              </a:rPr>
              <a:t>із зони захисту </a:t>
            </a:r>
            <a:r>
              <a:rPr lang="uk-UA" b="1" dirty="0" smtClean="0">
                <a:latin typeface="Book Antiqua" panose="02040602050305030304" pitchFamily="18" charset="0"/>
              </a:rPr>
              <a:t>в </a:t>
            </a:r>
            <a:r>
              <a:rPr lang="uk-UA" b="1" dirty="0">
                <a:latin typeface="Book Antiqua" panose="02040602050305030304" pitchFamily="18" charset="0"/>
              </a:rPr>
              <a:t>зону нападу за вісім секунд;</a:t>
            </a:r>
          </a:p>
        </p:txBody>
      </p:sp>
      <p:sp>
        <p:nvSpPr>
          <p:cNvPr id="6" name="Прямокутник 5"/>
          <p:cNvSpPr/>
          <p:nvPr/>
        </p:nvSpPr>
        <p:spPr>
          <a:xfrm>
            <a:off x="2530879" y="2897964"/>
            <a:ext cx="906444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70C0"/>
              </a:buClr>
              <a:defRPr/>
            </a:pPr>
            <a:r>
              <a:rPr lang="uk-UA" b="1" dirty="0">
                <a:solidFill>
                  <a:srgbClr val="FF6600"/>
                </a:solidFill>
                <a:latin typeface="Book Antiqua" panose="02040602050305030304" pitchFamily="18" charset="0"/>
              </a:rPr>
              <a:t>24 секунди </a:t>
            </a:r>
            <a:r>
              <a:rPr lang="uk-UA" b="1" dirty="0" smtClean="0">
                <a:latin typeface="Book Antiqua" panose="02040602050305030304" pitchFamily="18" charset="0"/>
              </a:rPr>
              <a:t>– положення, коли команда</a:t>
            </a:r>
            <a:r>
              <a:rPr lang="uk-UA" b="1" dirty="0">
                <a:latin typeface="Book Antiqua" panose="02040602050305030304" pitchFamily="18" charset="0"/>
              </a:rPr>
              <a:t>, яка володіє м'ячем більше </a:t>
            </a:r>
            <a:r>
              <a:rPr lang="uk-UA" b="1" dirty="0" smtClean="0">
                <a:latin typeface="Book Antiqua" panose="02040602050305030304" pitchFamily="18" charset="0"/>
              </a:rPr>
              <a:t/>
            </a:r>
            <a:br>
              <a:rPr lang="uk-UA" b="1" dirty="0" smtClean="0">
                <a:latin typeface="Book Antiqua" panose="02040602050305030304" pitchFamily="18" charset="0"/>
              </a:rPr>
            </a:br>
            <a:r>
              <a:rPr lang="uk-UA" b="1" dirty="0" smtClean="0">
                <a:latin typeface="Book Antiqua" panose="02040602050305030304" pitchFamily="18" charset="0"/>
              </a:rPr>
              <a:t>24 </a:t>
            </a:r>
            <a:r>
              <a:rPr lang="uk-UA" b="1" dirty="0">
                <a:latin typeface="Book Antiqua" panose="02040602050305030304" pitchFamily="18" charset="0"/>
              </a:rPr>
              <a:t>секунд, і за цей час не здійснила кидка по кільцю суперника; </a:t>
            </a:r>
          </a:p>
        </p:txBody>
      </p:sp>
      <p:sp>
        <p:nvSpPr>
          <p:cNvPr id="7" name="Прямокутник 6"/>
          <p:cNvSpPr/>
          <p:nvPr/>
        </p:nvSpPr>
        <p:spPr>
          <a:xfrm>
            <a:off x="2636423" y="4309709"/>
            <a:ext cx="91450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70C0"/>
              </a:buClr>
              <a:defRPr/>
            </a:pPr>
            <a:r>
              <a:rPr lang="uk-UA" b="1" dirty="0">
                <a:solidFill>
                  <a:srgbClr val="FF6600"/>
                </a:solidFill>
                <a:latin typeface="Book Antiqua" panose="02040602050305030304" pitchFamily="18" charset="0"/>
              </a:rPr>
              <a:t>порушення повернення м'яча </a:t>
            </a:r>
            <a:r>
              <a:rPr lang="uk-UA" b="1" dirty="0" smtClean="0">
                <a:solidFill>
                  <a:srgbClr val="FF6600"/>
                </a:solidFill>
                <a:latin typeface="Book Antiqua" panose="02040602050305030304" pitchFamily="18" charset="0"/>
              </a:rPr>
              <a:t>до зони </a:t>
            </a:r>
            <a:r>
              <a:rPr lang="uk-UA" b="1" dirty="0">
                <a:solidFill>
                  <a:srgbClr val="FF6600"/>
                </a:solidFill>
                <a:latin typeface="Book Antiqua" panose="02040602050305030304" pitchFamily="18" charset="0"/>
              </a:rPr>
              <a:t>захисту </a:t>
            </a:r>
            <a:r>
              <a:rPr lang="uk-UA" b="1" dirty="0" smtClean="0">
                <a:latin typeface="Book Antiqua" panose="02040602050305030304" pitchFamily="18" charset="0"/>
              </a:rPr>
              <a:t>– положення, коли команда</a:t>
            </a:r>
            <a:r>
              <a:rPr lang="uk-UA" b="1" dirty="0">
                <a:latin typeface="Book Antiqua" panose="02040602050305030304" pitchFamily="18" charset="0"/>
              </a:rPr>
              <a:t>, яка володіє м'ячем у зоні нападу перевела його в зону захисту. </a:t>
            </a:r>
          </a:p>
        </p:txBody>
      </p:sp>
      <p:pic>
        <p:nvPicPr>
          <p:cNvPr id="12290" name="Picture 2" descr="Штрафний кидок в баскетболі: основні правила і техніка виконання,  розстановка гравців, скільки очок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0415" y="5443101"/>
            <a:ext cx="1941023" cy="1294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3791744" y="188640"/>
            <a:ext cx="6934200" cy="715963"/>
          </a:xfrm>
        </p:spPr>
        <p:txBody>
          <a:bodyPr/>
          <a:lstStyle/>
          <a:p>
            <a:r>
              <a:rPr lang="uk-UA" altLang="en-US" sz="4000" dirty="0" smtClean="0">
                <a:latin typeface="Book Antiqua" panose="02040602050305030304" pitchFamily="18" charset="0"/>
              </a:rPr>
              <a:t>Порушення у баскетболі</a:t>
            </a:r>
            <a:endParaRPr lang="en-US" altLang="en-US" sz="40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0091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3505200" y="260648"/>
            <a:ext cx="6934200" cy="715963"/>
          </a:xfrm>
        </p:spPr>
        <p:txBody>
          <a:bodyPr/>
          <a:lstStyle/>
          <a:p>
            <a:pPr algn="ctr"/>
            <a:r>
              <a:rPr lang="uk-UA" altLang="en-US" sz="4000" dirty="0" smtClean="0">
                <a:latin typeface="Book Antiqua" panose="02040602050305030304" pitchFamily="18" charset="0"/>
              </a:rPr>
              <a:t>Технічні прийоми гри</a:t>
            </a:r>
            <a:endParaRPr lang="en-US" altLang="en-US" sz="4000" dirty="0">
              <a:latin typeface="Book Antiqua" panose="02040602050305030304" pitchFamily="18" charset="0"/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9682774" y="2015868"/>
            <a:ext cx="21531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0070C0"/>
              </a:buClr>
              <a:defRPr/>
            </a:pPr>
            <a:r>
              <a:rPr lang="uk-UA" b="1" dirty="0">
                <a:solidFill>
                  <a:srgbClr val="FF6600"/>
                </a:solidFill>
                <a:latin typeface="Book Antiqua" panose="02040602050305030304" pitchFamily="18" charset="0"/>
              </a:rPr>
              <a:t>Пересування</a:t>
            </a:r>
          </a:p>
        </p:txBody>
      </p:sp>
      <p:sp>
        <p:nvSpPr>
          <p:cNvPr id="4" name="Прямокутник 3"/>
          <p:cNvSpPr/>
          <p:nvPr/>
        </p:nvSpPr>
        <p:spPr>
          <a:xfrm>
            <a:off x="2969108" y="2376251"/>
            <a:ext cx="14927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0070C0"/>
              </a:buClr>
              <a:defRPr/>
            </a:pPr>
            <a:r>
              <a:rPr lang="uk-UA" b="1" dirty="0">
                <a:solidFill>
                  <a:srgbClr val="FF6600"/>
                </a:solidFill>
                <a:latin typeface="Book Antiqua" panose="02040602050305030304" pitchFamily="18" charset="0"/>
              </a:rPr>
              <a:t>Зупинка</a:t>
            </a:r>
          </a:p>
        </p:txBody>
      </p:sp>
      <p:sp>
        <p:nvSpPr>
          <p:cNvPr id="5" name="Прямокутник 4"/>
          <p:cNvSpPr/>
          <p:nvPr/>
        </p:nvSpPr>
        <p:spPr>
          <a:xfrm>
            <a:off x="6352224" y="2847277"/>
            <a:ext cx="14622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>
                <a:solidFill>
                  <a:srgbClr val="FF6600"/>
                </a:solidFill>
                <a:latin typeface="Book Antiqua" panose="02040602050305030304" pitchFamily="18" charset="0"/>
              </a:rPr>
              <a:t>Ведення</a:t>
            </a:r>
            <a:endParaRPr lang="en-US" dirty="0">
              <a:solidFill>
                <a:srgbClr val="FF6600"/>
              </a:solidFill>
              <a:latin typeface="Book Antiqua" panose="02040602050305030304" pitchFamily="18" charset="0"/>
            </a:endParaRPr>
          </a:p>
        </p:txBody>
      </p:sp>
      <p:sp>
        <p:nvSpPr>
          <p:cNvPr id="6" name="Прямокутник 5"/>
          <p:cNvSpPr/>
          <p:nvPr/>
        </p:nvSpPr>
        <p:spPr>
          <a:xfrm>
            <a:off x="2967443" y="5559623"/>
            <a:ext cx="39677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0070C0"/>
              </a:buClr>
              <a:defRPr/>
            </a:pPr>
            <a:r>
              <a:rPr lang="uk-UA" b="1" dirty="0">
                <a:solidFill>
                  <a:srgbClr val="FF6600"/>
                </a:solidFill>
                <a:latin typeface="Book Antiqua" panose="02040602050305030304" pitchFamily="18" charset="0"/>
              </a:rPr>
              <a:t>Передача, ловіння м’яча</a:t>
            </a:r>
          </a:p>
        </p:txBody>
      </p:sp>
      <p:sp>
        <p:nvSpPr>
          <p:cNvPr id="7" name="Прямокутник 6"/>
          <p:cNvSpPr/>
          <p:nvPr/>
        </p:nvSpPr>
        <p:spPr>
          <a:xfrm>
            <a:off x="7657596" y="5559622"/>
            <a:ext cx="38106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0070C0"/>
              </a:buClr>
              <a:defRPr/>
            </a:pPr>
            <a:r>
              <a:rPr lang="uk-UA" b="1" dirty="0">
                <a:solidFill>
                  <a:srgbClr val="FF6600"/>
                </a:solidFill>
                <a:latin typeface="Book Antiqua" panose="02040602050305030304" pitchFamily="18" charset="0"/>
              </a:rPr>
              <a:t>Кидки м’яча </a:t>
            </a:r>
            <a:r>
              <a:rPr lang="uk-UA" b="1" dirty="0" smtClean="0">
                <a:solidFill>
                  <a:srgbClr val="FF6600"/>
                </a:solidFill>
                <a:latin typeface="Book Antiqua" panose="02040602050305030304" pitchFamily="18" charset="0"/>
              </a:rPr>
              <a:t>до кошика</a:t>
            </a:r>
            <a:endParaRPr lang="uk-UA" b="1" dirty="0">
              <a:solidFill>
                <a:srgbClr val="FF6600"/>
              </a:solidFill>
              <a:latin typeface="Book Antiqua" panose="02040602050305030304" pitchFamily="18" charset="0"/>
            </a:endParaRPr>
          </a:p>
        </p:txBody>
      </p:sp>
      <p:pic>
        <p:nvPicPr>
          <p:cNvPr id="10" name="Picture 4" descr="Похожее изображение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52" t="17112" r="1693" b="14992"/>
          <a:stretch/>
        </p:blipFill>
        <p:spPr bwMode="auto">
          <a:xfrm>
            <a:off x="10092696" y="688725"/>
            <a:ext cx="1153542" cy="1368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 descr="Похожее изображение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861"/>
          <a:stretch>
            <a:fillRect/>
          </a:stretch>
        </p:blipFill>
        <p:spPr bwMode="auto">
          <a:xfrm>
            <a:off x="3001168" y="769689"/>
            <a:ext cx="1008063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4" descr="Похожее изображение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49" b="8232"/>
          <a:stretch>
            <a:fillRect/>
          </a:stretch>
        </p:blipFill>
        <p:spPr bwMode="auto">
          <a:xfrm>
            <a:off x="6416904" y="1156294"/>
            <a:ext cx="1069975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0" descr="Картинки по запросу ведення м'яча в баскетболі">
            <a:hlinkClick r:id="rId9"/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67"/>
          <a:stretch/>
        </p:blipFill>
        <p:spPr bwMode="auto">
          <a:xfrm>
            <a:off x="4655840" y="3861048"/>
            <a:ext cx="1210692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2" descr="Похожее изображение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572" b="28925"/>
          <a:stretch/>
        </p:blipFill>
        <p:spPr bwMode="auto">
          <a:xfrm>
            <a:off x="8904312" y="3671151"/>
            <a:ext cx="936104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2890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3503712" y="332656"/>
            <a:ext cx="6934200" cy="715963"/>
          </a:xfrm>
        </p:spPr>
        <p:txBody>
          <a:bodyPr>
            <a:normAutofit/>
          </a:bodyPr>
          <a:lstStyle/>
          <a:p>
            <a:pPr algn="ctr"/>
            <a:r>
              <a:rPr lang="uk-UA" altLang="en-US" sz="4000" dirty="0" smtClean="0">
                <a:latin typeface="Book Antiqua" panose="02040602050305030304" pitchFamily="18" charset="0"/>
              </a:rPr>
              <a:t>Відео</a:t>
            </a:r>
            <a:endParaRPr lang="en-US" altLang="en-US" sz="4000" dirty="0">
              <a:latin typeface="Book Antiqua" panose="02040602050305030304" pitchFamily="18" charset="0"/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2999656" y="1067909"/>
            <a:ext cx="79208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uk-UA" dirty="0">
                <a:latin typeface="Book Antiqua" panose="02040602050305030304" pitchFamily="18" charset="0"/>
              </a:rPr>
              <a:t>Історія виникнення українського баскетболу</a:t>
            </a:r>
            <a:endParaRPr lang="uk-UA" b="0" i="0" dirty="0">
              <a:effectLst/>
              <a:latin typeface="Book Antiqua" panose="02040602050305030304" pitchFamily="18" charset="0"/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2639616" y="1529574"/>
            <a:ext cx="78725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Book Antiqua" panose="02040602050305030304" pitchFamily="18" charset="0"/>
                <a:hlinkClick r:id="rId4"/>
              </a:rPr>
              <a:t>https://</a:t>
            </a:r>
            <a:r>
              <a:rPr lang="en-US" dirty="0" smtClean="0">
                <a:latin typeface="Book Antiqua" panose="02040602050305030304" pitchFamily="18" charset="0"/>
                <a:hlinkClick r:id="rId4"/>
              </a:rPr>
              <a:t>www.youtube.com/watch?v=miIeld9Gcb8</a:t>
            </a:r>
            <a:r>
              <a:rPr lang="uk-UA" dirty="0" smtClean="0">
                <a:latin typeface="Book Antiqua" panose="02040602050305030304" pitchFamily="18" charset="0"/>
              </a:rPr>
              <a:t> </a:t>
            </a:r>
            <a:endParaRPr lang="en-US" dirty="0">
              <a:latin typeface="Book Antiqua" panose="02040602050305030304" pitchFamily="18" charset="0"/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2999656" y="2222071"/>
            <a:ext cx="55354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ru-RU" dirty="0" smtClean="0">
                <a:latin typeface="Book Antiqua" panose="02040602050305030304" pitchFamily="18" charset="0"/>
              </a:rPr>
              <a:t>Історія </a:t>
            </a:r>
            <a:r>
              <a:rPr lang="ru-RU" dirty="0">
                <a:latin typeface="Book Antiqua" panose="02040602050305030304" pitchFamily="18" charset="0"/>
              </a:rPr>
              <a:t>виникнення гри баскетбол 🏀</a:t>
            </a:r>
            <a:endParaRPr lang="ru-RU" b="0" i="0" dirty="0">
              <a:effectLst/>
              <a:latin typeface="Book Antiqua" panose="02040602050305030304" pitchFamily="18" charset="0"/>
            </a:endParaRPr>
          </a:p>
        </p:txBody>
      </p:sp>
      <p:sp>
        <p:nvSpPr>
          <p:cNvPr id="6" name="Прямокутник 5"/>
          <p:cNvSpPr/>
          <p:nvPr/>
        </p:nvSpPr>
        <p:spPr>
          <a:xfrm>
            <a:off x="2853408" y="2780928"/>
            <a:ext cx="75845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Book Antiqua" panose="02040602050305030304" pitchFamily="18" charset="0"/>
                <a:hlinkClick r:id="rId5"/>
              </a:rPr>
              <a:t>https://</a:t>
            </a:r>
            <a:r>
              <a:rPr lang="en-US" dirty="0" smtClean="0">
                <a:latin typeface="Book Antiqua" panose="02040602050305030304" pitchFamily="18" charset="0"/>
                <a:hlinkClick r:id="rId5"/>
              </a:rPr>
              <a:t>www.youtube.com/watch?v=bUyhetux8pg</a:t>
            </a:r>
            <a:r>
              <a:rPr lang="uk-UA" dirty="0" smtClean="0">
                <a:latin typeface="Book Antiqua" panose="02040602050305030304" pitchFamily="18" charset="0"/>
              </a:rPr>
              <a:t> </a:t>
            </a:r>
            <a:endParaRPr lang="en-US" dirty="0">
              <a:latin typeface="Book Antiqua" panose="02040602050305030304" pitchFamily="18" charset="0"/>
            </a:endParaRPr>
          </a:p>
        </p:txBody>
      </p:sp>
      <p:sp>
        <p:nvSpPr>
          <p:cNvPr id="7" name="Прямокутник 6"/>
          <p:cNvSpPr/>
          <p:nvPr/>
        </p:nvSpPr>
        <p:spPr>
          <a:xfrm>
            <a:off x="2999656" y="3299916"/>
            <a:ext cx="81537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dirty="0">
                <a:latin typeface="Book Antiqua" panose="02040602050305030304" pitchFamily="18" charset="0"/>
              </a:rPr>
              <a:t>Анімаційний мультфільм </a:t>
            </a:r>
            <a:r>
              <a:rPr lang="ru-RU" dirty="0" smtClean="0">
                <a:latin typeface="Book Antiqua" panose="02040602050305030304" pitchFamily="18" charset="0"/>
              </a:rPr>
              <a:t>«Правила </a:t>
            </a:r>
            <a:r>
              <a:rPr lang="ru-RU" dirty="0">
                <a:latin typeface="Book Antiqua" panose="02040602050305030304" pitchFamily="18" charset="0"/>
              </a:rPr>
              <a:t>гри в </a:t>
            </a:r>
            <a:r>
              <a:rPr lang="ru-RU" dirty="0" smtClean="0">
                <a:latin typeface="Book Antiqua" panose="02040602050305030304" pitchFamily="18" charset="0"/>
              </a:rPr>
              <a:t>баскетбо</a:t>
            </a:r>
            <a:r>
              <a:rPr lang="ru-RU" dirty="0" smtClean="0">
                <a:latin typeface="Roboto"/>
              </a:rPr>
              <a:t>л»</a:t>
            </a:r>
            <a:endParaRPr lang="ru-RU" b="0" i="0" dirty="0">
              <a:effectLst/>
              <a:latin typeface="Roboto"/>
            </a:endParaRPr>
          </a:p>
        </p:txBody>
      </p:sp>
      <p:sp>
        <p:nvSpPr>
          <p:cNvPr id="8" name="Прямокутник 7"/>
          <p:cNvSpPr/>
          <p:nvPr/>
        </p:nvSpPr>
        <p:spPr>
          <a:xfrm>
            <a:off x="2873624" y="3818904"/>
            <a:ext cx="78656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Book Antiqua" panose="02040602050305030304" pitchFamily="18" charset="0"/>
                <a:hlinkClick r:id="rId6"/>
              </a:rPr>
              <a:t>https://</a:t>
            </a:r>
            <a:r>
              <a:rPr lang="en-US" dirty="0" smtClean="0">
                <a:latin typeface="Book Antiqua" panose="02040602050305030304" pitchFamily="18" charset="0"/>
                <a:hlinkClick r:id="rId6"/>
              </a:rPr>
              <a:t>www.youtube.com/watch?v=Z9TWQ</a:t>
            </a:r>
            <a:r>
              <a:rPr lang="en-US" dirty="0" smtClean="0">
                <a:hlinkClick r:id="rId6"/>
              </a:rPr>
              <a:t>Ph38FM</a:t>
            </a:r>
            <a:r>
              <a:rPr lang="uk-UA" dirty="0" smtClean="0"/>
              <a:t> </a:t>
            </a:r>
            <a:endParaRPr lang="en-US" dirty="0"/>
          </a:p>
        </p:txBody>
      </p:sp>
      <p:sp>
        <p:nvSpPr>
          <p:cNvPr id="9" name="Прямокутник 8"/>
          <p:cNvSpPr/>
          <p:nvPr/>
        </p:nvSpPr>
        <p:spPr>
          <a:xfrm>
            <a:off x="3001144" y="4337892"/>
            <a:ext cx="89995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dirty="0" smtClean="0">
                <a:latin typeface="Book Antiqua" panose="02040602050305030304" pitchFamily="18" charset="0"/>
              </a:rPr>
              <a:t>Баскетбол. Основні </a:t>
            </a:r>
            <a:r>
              <a:rPr lang="ru-RU" dirty="0">
                <a:latin typeface="Book Antiqua" panose="02040602050305030304" pitchFamily="18" charset="0"/>
              </a:rPr>
              <a:t>ігрові прийоми (дистанційне навчання</a:t>
            </a:r>
            <a:r>
              <a:rPr lang="ru-RU" dirty="0" smtClean="0">
                <a:latin typeface="Book Antiqua" panose="02040602050305030304" pitchFamily="18" charset="0"/>
              </a:rPr>
              <a:t>)</a:t>
            </a:r>
            <a:endParaRPr lang="ru-RU" b="0" i="0" dirty="0">
              <a:effectLst/>
              <a:latin typeface="Book Antiqua" panose="02040602050305030304" pitchFamily="18" charset="0"/>
            </a:endParaRPr>
          </a:p>
        </p:txBody>
      </p:sp>
      <p:sp>
        <p:nvSpPr>
          <p:cNvPr id="10" name="Прямокутник 9"/>
          <p:cNvSpPr/>
          <p:nvPr/>
        </p:nvSpPr>
        <p:spPr>
          <a:xfrm>
            <a:off x="2873624" y="4799557"/>
            <a:ext cx="7564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Book Antiqua" panose="02040602050305030304" pitchFamily="18" charset="0"/>
                <a:hlinkClick r:id="rId7"/>
              </a:rPr>
              <a:t>https://</a:t>
            </a:r>
            <a:r>
              <a:rPr lang="en-US" dirty="0" smtClean="0">
                <a:latin typeface="Book Antiqua" panose="02040602050305030304" pitchFamily="18" charset="0"/>
                <a:hlinkClick r:id="rId7"/>
              </a:rPr>
              <a:t>www.youtube.com/watch?v=GDPgB_62r34</a:t>
            </a:r>
            <a:r>
              <a:rPr lang="uk-UA" dirty="0" smtClean="0">
                <a:latin typeface="Book Antiqua" panose="02040602050305030304" pitchFamily="18" charset="0"/>
              </a:rPr>
              <a:t> </a:t>
            </a:r>
            <a:endParaRPr lang="en-US" dirty="0">
              <a:latin typeface="Book Antiqua" panose="02040602050305030304" pitchFamily="18" charset="0"/>
            </a:endParaRPr>
          </a:p>
        </p:txBody>
      </p:sp>
      <p:sp>
        <p:nvSpPr>
          <p:cNvPr id="11" name="Прямокутник 10"/>
          <p:cNvSpPr/>
          <p:nvPr/>
        </p:nvSpPr>
        <p:spPr>
          <a:xfrm>
            <a:off x="3001362" y="5318545"/>
            <a:ext cx="47807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uk-UA" dirty="0">
                <a:latin typeface="Book Antiqua" panose="02040602050305030304" pitchFamily="18" charset="0"/>
              </a:rPr>
              <a:t>Вправи з </a:t>
            </a:r>
            <a:r>
              <a:rPr lang="uk-UA" dirty="0" smtClean="0">
                <a:latin typeface="Book Antiqua" panose="02040602050305030304" pitchFamily="18" charset="0"/>
              </a:rPr>
              <a:t>баскетбольним </a:t>
            </a:r>
            <a:r>
              <a:rPr lang="uk-UA" dirty="0">
                <a:latin typeface="Book Antiqua" panose="02040602050305030304" pitchFamily="18" charset="0"/>
              </a:rPr>
              <a:t>м'ячем</a:t>
            </a:r>
            <a:endParaRPr lang="uk-UA" b="0" i="0" dirty="0">
              <a:effectLst/>
              <a:latin typeface="Book Antiqua" panose="02040602050305030304" pitchFamily="18" charset="0"/>
            </a:endParaRPr>
          </a:p>
        </p:txBody>
      </p:sp>
      <p:sp>
        <p:nvSpPr>
          <p:cNvPr id="12" name="Прямокутник 11"/>
          <p:cNvSpPr/>
          <p:nvPr/>
        </p:nvSpPr>
        <p:spPr>
          <a:xfrm>
            <a:off x="2853408" y="5838266"/>
            <a:ext cx="77396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Book Antiqua" panose="02040602050305030304" pitchFamily="18" charset="0"/>
                <a:hlinkClick r:id="rId8"/>
              </a:rPr>
              <a:t>https://</a:t>
            </a:r>
            <a:r>
              <a:rPr lang="en-US" dirty="0" smtClean="0">
                <a:latin typeface="Book Antiqua" panose="02040602050305030304" pitchFamily="18" charset="0"/>
                <a:hlinkClick r:id="rId8"/>
              </a:rPr>
              <a:t>www.youtube.com/watch?v=3Q_7XUBSzRk</a:t>
            </a:r>
            <a:r>
              <a:rPr lang="uk-UA" dirty="0" smtClean="0">
                <a:latin typeface="Book Antiqua" panose="02040602050305030304" pitchFamily="18" charset="0"/>
              </a:rPr>
              <a:t> </a:t>
            </a:r>
            <a:endParaRPr lang="en-US" dirty="0">
              <a:latin typeface="Book Antiqua" panose="02040602050305030304" pitchFamily="18" charset="0"/>
            </a:endParaRPr>
          </a:p>
        </p:txBody>
      </p:sp>
      <p:pic>
        <p:nvPicPr>
          <p:cNvPr id="3078" name="Picture 6" descr="Дриблинг баскетбольный мяч логотип: стоковые векторные изображения,  иллюстрации - Страница 2 | Depositphotos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1" t="12241" r="10042" b="8380"/>
          <a:stretch/>
        </p:blipFill>
        <p:spPr bwMode="auto">
          <a:xfrm>
            <a:off x="10227546" y="261361"/>
            <a:ext cx="1851635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27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3431704" y="465052"/>
            <a:ext cx="8207424" cy="715963"/>
          </a:xfrm>
        </p:spPr>
        <p:txBody>
          <a:bodyPr>
            <a:normAutofit/>
          </a:bodyPr>
          <a:lstStyle/>
          <a:p>
            <a:r>
              <a:rPr lang="uk-UA" altLang="en-US" sz="4000" dirty="0" smtClean="0">
                <a:latin typeface="Book Antiqua" panose="02040602050305030304" pitchFamily="18" charset="0"/>
              </a:rPr>
              <a:t>Історія виникнення баскетболу</a:t>
            </a:r>
            <a:endParaRPr lang="en-US" altLang="en-US" sz="4000" dirty="0">
              <a:latin typeface="Book Antiqua" panose="02040602050305030304" pitchFamily="18" charset="0"/>
            </a:endParaRPr>
          </a:p>
        </p:txBody>
      </p:sp>
      <p:pic>
        <p:nvPicPr>
          <p:cNvPr id="60421" name="Picture 5" descr="https://sites.google.com/site/pashkawow1/_/rsrc/1460570924109/home/istoria-basketbolu/images%20%282%2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4249" y="1628800"/>
            <a:ext cx="2238375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кутник 2"/>
          <p:cNvSpPr/>
          <p:nvPr/>
        </p:nvSpPr>
        <p:spPr>
          <a:xfrm>
            <a:off x="2783632" y="1565278"/>
            <a:ext cx="6264696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1813" algn="just"/>
            <a:r>
              <a:rPr lang="uk-UA" sz="1600" dirty="0">
                <a:latin typeface="Book Antiqua" panose="02040602050305030304" pitchFamily="18" charset="0"/>
              </a:rPr>
              <a:t>Батьківщиною баскетболу прийнято вважати Сполучені </a:t>
            </a:r>
            <a:r>
              <a:rPr lang="uk-UA" sz="1600" dirty="0" smtClean="0">
                <a:latin typeface="Book Antiqua" panose="02040602050305030304" pitchFamily="18" charset="0"/>
              </a:rPr>
              <a:t>Штати </a:t>
            </a:r>
            <a:r>
              <a:rPr lang="uk-UA" sz="1600" dirty="0">
                <a:latin typeface="Book Antiqua" panose="02040602050305030304" pitchFamily="18" charset="0"/>
              </a:rPr>
              <a:t>Америки. Гра була придумана </a:t>
            </a:r>
            <a:r>
              <a:rPr lang="uk-UA" sz="1600" dirty="0" smtClean="0">
                <a:latin typeface="Book Antiqua" panose="02040602050305030304" pitchFamily="18" charset="0"/>
              </a:rPr>
              <a:t>у грудні 1891 року </a:t>
            </a:r>
            <a:r>
              <a:rPr lang="uk-UA" sz="1600" dirty="0">
                <a:latin typeface="Book Antiqua" panose="02040602050305030304" pitchFamily="18" charset="0"/>
              </a:rPr>
              <a:t>в учбовому </a:t>
            </a:r>
            <a:r>
              <a:rPr lang="uk-UA" sz="1600" dirty="0" smtClean="0">
                <a:latin typeface="Book Antiqua" panose="02040602050305030304" pitchFamily="18" charset="0"/>
              </a:rPr>
              <a:t>центрі Християнської</a:t>
            </a:r>
            <a:r>
              <a:rPr lang="uk-UA" sz="1600" dirty="0">
                <a:latin typeface="Book Antiqua" panose="02040602050305030304" pitchFamily="18" charset="0"/>
              </a:rPr>
              <a:t> молодіжної асоціації в Спрінгфілді, штат Массачусетс. Аби оживити уроки по гімнастиці, молодий викладач, доктор Джеймс Нейсміт, що народився </a:t>
            </a:r>
            <a:r>
              <a:rPr lang="uk-UA" sz="1600" dirty="0" smtClean="0">
                <a:latin typeface="Book Antiqua" panose="02040602050305030304" pitchFamily="18" charset="0"/>
              </a:rPr>
              <a:t>1861 року у </a:t>
            </a:r>
            <a:r>
              <a:rPr lang="uk-UA" sz="1600" dirty="0">
                <a:latin typeface="Book Antiqua" panose="02040602050305030304" pitchFamily="18" charset="0"/>
              </a:rPr>
              <a:t>містечку Рамсей, штат Онтаріо, Канада, придумав нову гру. Він прикріпив до перил балкона дві фруктові корзини без дна, </a:t>
            </a:r>
            <a:r>
              <a:rPr lang="uk-UA" sz="1600" dirty="0" smtClean="0">
                <a:latin typeface="Book Antiqua" panose="02040602050305030304" pitchFamily="18" charset="0"/>
              </a:rPr>
              <a:t>у які </a:t>
            </a:r>
            <a:r>
              <a:rPr lang="uk-UA" sz="1600" dirty="0">
                <a:latin typeface="Book Antiqua" panose="02040602050305030304" pitchFamily="18" charset="0"/>
              </a:rPr>
              <a:t>потрібно було закидати футбольний м'яч (звідси назва </a:t>
            </a:r>
            <a:r>
              <a:rPr lang="en-US" sz="1600" dirty="0">
                <a:latin typeface="Book Antiqua" panose="02040602050305030304" pitchFamily="18" charset="0"/>
              </a:rPr>
              <a:t>basket - </a:t>
            </a:r>
            <a:r>
              <a:rPr lang="uk-UA" sz="1600" dirty="0">
                <a:latin typeface="Book Antiqua" panose="02040602050305030304" pitchFamily="18" charset="0"/>
              </a:rPr>
              <a:t>корзина, </a:t>
            </a:r>
            <a:r>
              <a:rPr lang="en-US" sz="1600" dirty="0">
                <a:latin typeface="Book Antiqua" panose="02040602050305030304" pitchFamily="18" charset="0"/>
              </a:rPr>
              <a:t>ball - </a:t>
            </a:r>
            <a:r>
              <a:rPr lang="uk-UA" sz="1600" dirty="0">
                <a:latin typeface="Book Antiqua" panose="02040602050305030304" pitchFamily="18" charset="0"/>
              </a:rPr>
              <a:t>м'яч). Концепція баскетболу у нього </a:t>
            </a:r>
            <a:r>
              <a:rPr lang="uk-UA" sz="1600" dirty="0" smtClean="0">
                <a:latin typeface="Book Antiqua" panose="02040602050305030304" pitchFamily="18" charset="0"/>
              </a:rPr>
              <a:t>зародилася </a:t>
            </a:r>
            <a:r>
              <a:rPr lang="uk-UA" sz="1600" dirty="0">
                <a:latin typeface="Book Antiqua" panose="02040602050305030304" pitchFamily="18" charset="0"/>
              </a:rPr>
              <a:t>ще </a:t>
            </a:r>
            <a:r>
              <a:rPr lang="uk-UA" sz="1600" dirty="0" smtClean="0">
                <a:latin typeface="Book Antiqua" panose="02040602050305030304" pitchFamily="18" charset="0"/>
              </a:rPr>
              <a:t>у </a:t>
            </a:r>
            <a:r>
              <a:rPr lang="uk-UA" sz="1600" dirty="0">
                <a:latin typeface="Book Antiqua" panose="02040602050305030304" pitchFamily="18" charset="0"/>
              </a:rPr>
              <a:t>шкільні роки, під час гри в «</a:t>
            </a:r>
            <a:r>
              <a:rPr lang="en-US" sz="1600" dirty="0">
                <a:latin typeface="Book Antiqua" panose="02040602050305030304" pitchFamily="18" charset="0"/>
              </a:rPr>
              <a:t>duck-on-</a:t>
            </a:r>
            <a:r>
              <a:rPr lang="uk-UA" sz="1600" dirty="0">
                <a:latin typeface="Book Antiqua" panose="02040602050305030304" pitchFamily="18" charset="0"/>
              </a:rPr>
              <a:t>а-</a:t>
            </a:r>
            <a:r>
              <a:rPr lang="en-US" sz="1600" dirty="0">
                <a:latin typeface="Book Antiqua" panose="02040602050305030304" pitchFamily="18" charset="0"/>
              </a:rPr>
              <a:t>rock». </a:t>
            </a:r>
            <a:r>
              <a:rPr lang="uk-UA" sz="1600" dirty="0">
                <a:latin typeface="Book Antiqua" panose="02040602050305030304" pitchFamily="18" charset="0"/>
              </a:rPr>
              <a:t>Сенс цієї популярної, у той час ігри, полягав в наступному: підкидаючи </a:t>
            </a:r>
            <a:r>
              <a:rPr lang="uk-UA" sz="1600" dirty="0" smtClean="0">
                <a:latin typeface="Book Antiqua" panose="02040602050305030304" pitchFamily="18" charset="0"/>
              </a:rPr>
              <a:t>один </a:t>
            </a:r>
            <a:r>
              <a:rPr lang="uk-UA" sz="1600" dirty="0">
                <a:latin typeface="Book Antiqua" panose="02040602050305030304" pitchFamily="18" charset="0"/>
              </a:rPr>
              <a:t>невеликий </a:t>
            </a:r>
            <a:r>
              <a:rPr lang="uk-UA" sz="1600" dirty="0" smtClean="0">
                <a:latin typeface="Book Antiqua" panose="02040602050305030304" pitchFamily="18" charset="0"/>
              </a:rPr>
              <a:t>камінь </a:t>
            </a:r>
            <a:r>
              <a:rPr lang="uk-UA" sz="1600" dirty="0">
                <a:latin typeface="Book Antiqua" panose="02040602050305030304" pitchFamily="18" charset="0"/>
              </a:rPr>
              <a:t>необхідно було уразити ним вершину іншого каменя, більшого за розміром. </a:t>
            </a:r>
            <a:r>
              <a:rPr lang="uk-UA" sz="1600" dirty="0" smtClean="0">
                <a:latin typeface="Book Antiqua" panose="02040602050305030304" pitchFamily="18" charset="0"/>
              </a:rPr>
              <a:t>Уже</a:t>
            </a:r>
            <a:r>
              <a:rPr lang="uk-UA" sz="1600" dirty="0">
                <a:latin typeface="Book Antiqua" panose="02040602050305030304" pitchFamily="18" charset="0"/>
              </a:rPr>
              <a:t>, будучи викладачем фізкультури, професором коледжу в Спрінгфілді, Д. Нейсміт зіткнувся з проблемою створення гри для зими штату Массачусетс, періоду між змаганнями </a:t>
            </a:r>
            <a:r>
              <a:rPr lang="uk-UA" sz="1600" dirty="0" smtClean="0">
                <a:latin typeface="Book Antiqua" panose="02040602050305030304" pitchFamily="18" charset="0"/>
              </a:rPr>
              <a:t>з </a:t>
            </a:r>
            <a:r>
              <a:rPr lang="uk-UA" sz="1600" dirty="0">
                <a:latin typeface="Book Antiqua" panose="02040602050305030304" pitchFamily="18" charset="0"/>
              </a:rPr>
              <a:t>бейсболу </a:t>
            </a:r>
            <a:r>
              <a:rPr lang="uk-UA" sz="1600" dirty="0" smtClean="0">
                <a:latin typeface="Book Antiqua" panose="02040602050305030304" pitchFamily="18" charset="0"/>
              </a:rPr>
              <a:t>та</a:t>
            </a:r>
            <a:r>
              <a:rPr lang="uk-UA" sz="1600" dirty="0">
                <a:latin typeface="Book Antiqua" panose="02040602050305030304" pitchFamily="18" charset="0"/>
              </a:rPr>
              <a:t> футболу. Нейсміт вважав, що у зв'язку з погодою цієї пори року, кращим рішенням буде винайти гру для закритих приміщень. </a:t>
            </a:r>
            <a:endParaRPr lang="en-US" sz="1600" dirty="0">
              <a:latin typeface="Book Antiqua" panose="02040602050305030304" pitchFamily="18" charset="0"/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9295645" y="3719713"/>
            <a:ext cx="25955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latin typeface="Book Antiqua" panose="02040602050305030304" pitchFamily="18" charset="0"/>
              </a:rPr>
              <a:t>Джеймс Нейсміт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4578679" y="178203"/>
            <a:ext cx="493436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dirty="0">
                <a:solidFill>
                  <a:srgbClr val="000000"/>
                </a:solidFill>
                <a:latin typeface="Book Antiqua" panose="02040602050305030304" pitchFamily="18" charset="0"/>
              </a:rPr>
              <a:t>Етапи розвитку гри</a:t>
            </a:r>
            <a:endParaRPr lang="en-US" sz="4000" dirty="0">
              <a:latin typeface="Book Antiqua" panose="02040602050305030304" pitchFamily="18" charset="0"/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2711624" y="1316262"/>
            <a:ext cx="225591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b="1" dirty="0">
                <a:solidFill>
                  <a:srgbClr val="FF6600"/>
                </a:solidFill>
                <a:latin typeface="Book Antiqua" panose="02040602050305030304" pitchFamily="18" charset="0"/>
              </a:rPr>
              <a:t>Перший етап розвитку </a:t>
            </a:r>
            <a:endParaRPr lang="uk-UA" sz="1600" b="1" dirty="0" smtClean="0">
              <a:solidFill>
                <a:srgbClr val="FF6600"/>
              </a:solidFill>
              <a:latin typeface="Book Antiqua" panose="02040602050305030304" pitchFamily="18" charset="0"/>
            </a:endParaRPr>
          </a:p>
          <a:p>
            <a:r>
              <a:rPr lang="uk-UA" sz="1600" b="1" dirty="0" smtClean="0">
                <a:solidFill>
                  <a:srgbClr val="FF6600"/>
                </a:solidFill>
                <a:latin typeface="Book Antiqua" panose="02040602050305030304" pitchFamily="18" charset="0"/>
              </a:rPr>
              <a:t>(1891-1918) </a:t>
            </a:r>
            <a:r>
              <a:rPr lang="uk-UA" sz="1600" dirty="0">
                <a:latin typeface="Book Antiqua" panose="02040602050305030304" pitchFamily="18" charset="0"/>
              </a:rPr>
              <a:t>Характеризується його становленням. </a:t>
            </a:r>
            <a:br>
              <a:rPr lang="uk-UA" sz="1600" dirty="0">
                <a:latin typeface="Book Antiqua" panose="02040602050305030304" pitchFamily="18" charset="0"/>
              </a:rPr>
            </a:br>
            <a:r>
              <a:rPr lang="uk-UA" sz="1600" dirty="0">
                <a:latin typeface="Book Antiqua" panose="02040602050305030304" pitchFamily="18" charset="0"/>
              </a:rPr>
              <a:t>У 1894 р. в США були видані перші офіційні правила гри, за якими почали проводити змагання. </a:t>
            </a:r>
            <a:br>
              <a:rPr lang="uk-UA" sz="1600" dirty="0">
                <a:latin typeface="Book Antiqua" panose="02040602050305030304" pitchFamily="18" charset="0"/>
              </a:rPr>
            </a:br>
            <a:r>
              <a:rPr lang="uk-UA" sz="1600" dirty="0">
                <a:latin typeface="Book Antiqua" panose="02040602050305030304" pitchFamily="18" charset="0"/>
              </a:rPr>
              <a:t>Одночасно з розвитком гри формувалася </a:t>
            </a:r>
            <a:r>
              <a:rPr lang="uk-UA" sz="1600" dirty="0" smtClean="0">
                <a:latin typeface="Book Antiqua" panose="02040602050305030304" pitchFamily="18" charset="0"/>
              </a:rPr>
              <a:t>і </a:t>
            </a:r>
            <a:r>
              <a:rPr lang="uk-UA" sz="1600" dirty="0">
                <a:latin typeface="Book Antiqua" panose="02040602050305030304" pitchFamily="18" charset="0"/>
              </a:rPr>
              <a:t>створювалася </a:t>
            </a:r>
            <a:r>
              <a:rPr lang="uk-UA" sz="1600" dirty="0" smtClean="0">
                <a:latin typeface="Book Antiqua" panose="02040602050305030304" pitchFamily="18" charset="0"/>
              </a:rPr>
              <a:t>техніка </a:t>
            </a:r>
            <a:r>
              <a:rPr lang="uk-UA" sz="1600" dirty="0">
                <a:latin typeface="Book Antiqua" panose="02040602050305030304" pitchFamily="18" charset="0"/>
              </a:rPr>
              <a:t>баскетболу. З'явилися раціональні технічні прийоми лову, передачі, ведення і </a:t>
            </a:r>
            <a:r>
              <a:rPr lang="uk-UA" sz="1600" dirty="0" smtClean="0">
                <a:latin typeface="Book Antiqua" panose="02040602050305030304" pitchFamily="18" charset="0"/>
              </a:rPr>
              <a:t>кидків </a:t>
            </a:r>
            <a:r>
              <a:rPr lang="uk-UA" sz="1600" dirty="0">
                <a:latin typeface="Book Antiqua" panose="02040602050305030304" pitchFamily="18" charset="0"/>
              </a:rPr>
              <a:t>м'яча у кошик. </a:t>
            </a:r>
            <a:endParaRPr lang="en-US" sz="1600" dirty="0">
              <a:latin typeface="Book Antiqua" panose="02040602050305030304" pitchFamily="18" charset="0"/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5965741" y="2720264"/>
            <a:ext cx="216024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b="1" dirty="0">
                <a:solidFill>
                  <a:srgbClr val="FF6600"/>
                </a:solidFill>
                <a:latin typeface="Book Antiqua" panose="02040602050305030304" pitchFamily="18" charset="0"/>
              </a:rPr>
              <a:t>На другому етапі (1919 - </a:t>
            </a:r>
            <a:r>
              <a:rPr lang="uk-UA" sz="1600" b="1" dirty="0" smtClean="0">
                <a:solidFill>
                  <a:srgbClr val="FF6600"/>
                </a:solidFill>
                <a:latin typeface="Book Antiqua" panose="02040602050305030304" pitchFamily="18" charset="0"/>
              </a:rPr>
              <a:t>1931)</a:t>
            </a:r>
            <a:r>
              <a:rPr lang="uk-UA" sz="1600" dirty="0">
                <a:solidFill>
                  <a:srgbClr val="FF6600"/>
                </a:solidFill>
                <a:latin typeface="Book Antiqua" panose="02040602050305030304" pitchFamily="18" charset="0"/>
              </a:rPr>
              <a:t> </a:t>
            </a:r>
            <a:endParaRPr lang="uk-UA" sz="1600" dirty="0" smtClean="0">
              <a:solidFill>
                <a:srgbClr val="FF6600"/>
              </a:solidFill>
              <a:latin typeface="Book Antiqua" panose="02040602050305030304" pitchFamily="18" charset="0"/>
            </a:endParaRPr>
          </a:p>
          <a:p>
            <a:r>
              <a:rPr lang="uk-UA" sz="16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Створюються </a:t>
            </a:r>
            <a:r>
              <a:rPr lang="uk-UA" sz="1600" dirty="0">
                <a:solidFill>
                  <a:srgbClr val="000000"/>
                </a:solidFill>
                <a:latin typeface="Book Antiqua" panose="02040602050305030304" pitchFamily="18" charset="0"/>
              </a:rPr>
              <a:t>національні федерації баскетболу. Баскетбол почав широко культивуватися </a:t>
            </a:r>
            <a:r>
              <a:rPr lang="uk-UA" sz="16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у </a:t>
            </a:r>
            <a:r>
              <a:rPr lang="uk-UA" sz="1600" dirty="0">
                <a:solidFill>
                  <a:srgbClr val="000000"/>
                </a:solidFill>
                <a:latin typeface="Book Antiqua" panose="02040602050305030304" pitchFamily="18" charset="0"/>
              </a:rPr>
              <a:t>країнах Європи: </a:t>
            </a:r>
            <a:r>
              <a:rPr lang="uk-UA" sz="16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 </a:t>
            </a:r>
            <a:r>
              <a:rPr lang="uk-UA" sz="1600" dirty="0">
                <a:solidFill>
                  <a:srgbClr val="000000"/>
                </a:solidFill>
                <a:latin typeface="Book Antiqua" panose="02040602050305030304" pitchFamily="18" charset="0"/>
              </a:rPr>
              <a:t>Чехословаччині, Литві, Італії, Латвії, Франції. </a:t>
            </a:r>
            <a:endParaRPr lang="en-US" sz="1600" dirty="0">
              <a:latin typeface="Book Antiqua" panose="02040602050305030304" pitchFamily="18" charset="0"/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8520608" y="1566102"/>
            <a:ext cx="309532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b="1" dirty="0">
                <a:solidFill>
                  <a:srgbClr val="FF6600"/>
                </a:solidFill>
                <a:latin typeface="Book Antiqua" panose="02040602050305030304" pitchFamily="18" charset="0"/>
              </a:rPr>
              <a:t>Третій </a:t>
            </a:r>
            <a:r>
              <a:rPr lang="uk-UA" sz="1600" b="1" dirty="0" smtClean="0">
                <a:solidFill>
                  <a:srgbClr val="FF6600"/>
                </a:solidFill>
                <a:latin typeface="Book Antiqua" panose="02040602050305030304" pitchFamily="18" charset="0"/>
              </a:rPr>
              <a:t>етап</a:t>
            </a:r>
          </a:p>
          <a:p>
            <a:r>
              <a:rPr lang="uk-UA" sz="1600" b="1" dirty="0" smtClean="0">
                <a:solidFill>
                  <a:srgbClr val="FF6600"/>
                </a:solidFill>
                <a:latin typeface="Book Antiqua" panose="02040602050305030304" pitchFamily="18" charset="0"/>
              </a:rPr>
              <a:t> </a:t>
            </a:r>
            <a:r>
              <a:rPr lang="uk-UA" sz="1600" b="1" dirty="0">
                <a:solidFill>
                  <a:srgbClr val="FF6600"/>
                </a:solidFill>
                <a:latin typeface="Book Antiqua" panose="02040602050305030304" pitchFamily="18" charset="0"/>
              </a:rPr>
              <a:t>(1932 - </a:t>
            </a:r>
            <a:r>
              <a:rPr lang="uk-UA" sz="1600" b="1" dirty="0" smtClean="0">
                <a:solidFill>
                  <a:srgbClr val="FF6600"/>
                </a:solidFill>
                <a:latin typeface="Book Antiqua" panose="02040602050305030304" pitchFamily="18" charset="0"/>
              </a:rPr>
              <a:t>1947)</a:t>
            </a:r>
            <a:r>
              <a:rPr lang="uk-UA" sz="1600" dirty="0">
                <a:solidFill>
                  <a:srgbClr val="FF6600"/>
                </a:solidFill>
                <a:latin typeface="Book Antiqua" panose="02040602050305030304" pitchFamily="18" charset="0"/>
              </a:rPr>
              <a:t> </a:t>
            </a:r>
            <a:endParaRPr lang="uk-UA" sz="1600" dirty="0" smtClean="0">
              <a:solidFill>
                <a:srgbClr val="FF6600"/>
              </a:solidFill>
              <a:latin typeface="Book Antiqua" panose="02040602050305030304" pitchFamily="18" charset="0"/>
            </a:endParaRPr>
          </a:p>
          <a:p>
            <a:r>
              <a:rPr lang="uk-UA" sz="16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Відмінний </a:t>
            </a:r>
            <a:r>
              <a:rPr lang="uk-UA" sz="1600" dirty="0">
                <a:solidFill>
                  <a:srgbClr val="000000"/>
                </a:solidFill>
                <a:latin typeface="Book Antiqua" panose="02040602050305030304" pitchFamily="18" charset="0"/>
              </a:rPr>
              <a:t>створенням Міжнародної федерації баскетболу, створеної </a:t>
            </a:r>
            <a:r>
              <a:rPr lang="uk-UA" sz="16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/>
            </a:r>
            <a:br>
              <a:rPr lang="uk-UA" sz="1600" dirty="0" smtClean="0">
                <a:solidFill>
                  <a:srgbClr val="000000"/>
                </a:solidFill>
                <a:latin typeface="Book Antiqua" panose="02040602050305030304" pitchFamily="18" charset="0"/>
              </a:rPr>
            </a:br>
            <a:r>
              <a:rPr lang="uk-UA" sz="16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18 </a:t>
            </a:r>
            <a:r>
              <a:rPr lang="uk-UA" sz="1600" dirty="0">
                <a:solidFill>
                  <a:srgbClr val="000000"/>
                </a:solidFill>
                <a:latin typeface="Book Antiqua" panose="02040602050305030304" pitchFamily="18" charset="0"/>
              </a:rPr>
              <a:t>червня </a:t>
            </a:r>
            <a:r>
              <a:rPr lang="uk-UA" sz="16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1932. </a:t>
            </a:r>
            <a:r>
              <a:rPr lang="uk-UA" sz="1600" dirty="0">
                <a:solidFill>
                  <a:srgbClr val="000000"/>
                </a:solidFill>
                <a:latin typeface="Book Antiqua" panose="02040602050305030304" pitchFamily="18" charset="0"/>
              </a:rPr>
              <a:t>С</a:t>
            </a:r>
            <a:r>
              <a:rPr lang="uk-UA" sz="16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початку </a:t>
            </a:r>
            <a:r>
              <a:rPr lang="uk-UA" sz="1600" dirty="0">
                <a:solidFill>
                  <a:srgbClr val="000000"/>
                </a:solidFill>
                <a:latin typeface="Book Antiqua" panose="02040602050305030304" pitchFamily="18" charset="0"/>
              </a:rPr>
              <a:t>увійшли 8 країн: Аргентина, Греція, Італія, Латвія, Португалія, Румунія, </a:t>
            </a:r>
            <a:r>
              <a:rPr lang="uk-UA" sz="16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Швейцарія, Чехословаччина (зараз – Чехія</a:t>
            </a:r>
            <a:r>
              <a:rPr lang="uk-UA" sz="1600" dirty="0">
                <a:solidFill>
                  <a:srgbClr val="000000"/>
                </a:solidFill>
                <a:latin typeface="Book Antiqua" panose="02040602050305030304" pitchFamily="18" charset="0"/>
              </a:rPr>
              <a:t>)</a:t>
            </a:r>
            <a:endParaRPr lang="en-US" sz="1600" dirty="0">
              <a:latin typeface="Book Antiqua" panose="02040602050305030304" pitchFamily="18" charset="0"/>
            </a:endParaRPr>
          </a:p>
        </p:txBody>
      </p:sp>
      <p:sp>
        <p:nvSpPr>
          <p:cNvPr id="6" name="Стрілка вниз 5"/>
          <p:cNvSpPr/>
          <p:nvPr/>
        </p:nvSpPr>
        <p:spPr>
          <a:xfrm rot="1911600">
            <a:off x="4791681" y="954542"/>
            <a:ext cx="611546" cy="981612"/>
          </a:xfrm>
          <a:prstGeom prst="downArrow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Стрілка вниз 6"/>
          <p:cNvSpPr/>
          <p:nvPr/>
        </p:nvSpPr>
        <p:spPr>
          <a:xfrm>
            <a:off x="6788182" y="1301727"/>
            <a:ext cx="515358" cy="1235600"/>
          </a:xfrm>
          <a:prstGeom prst="downArrow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Стрілка вниз 7"/>
          <p:cNvSpPr/>
          <p:nvPr/>
        </p:nvSpPr>
        <p:spPr>
          <a:xfrm rot="19436859">
            <a:off x="8558537" y="972045"/>
            <a:ext cx="611546" cy="981612"/>
          </a:xfrm>
          <a:prstGeom prst="downArrow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баскетбол рисунок: 10 тыс изображений найдено в Яндекс.Картинках | Баскетбол,  Рисунок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4439" y="4366868"/>
            <a:ext cx="1797661" cy="2304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927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2495600" y="260648"/>
            <a:ext cx="94330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rgbClr val="000000"/>
                </a:solidFill>
                <a:latin typeface="Book Antiqua" panose="02040602050305030304" pitchFamily="18" charset="0"/>
              </a:rPr>
              <a:t>Історія розвитку баскетболу в </a:t>
            </a:r>
            <a:r>
              <a:rPr lang="ru-RU" sz="4000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Україні</a:t>
            </a:r>
            <a:endParaRPr lang="en-US" sz="4000" dirty="0">
              <a:latin typeface="Book Antiqua" panose="02040602050305030304" pitchFamily="18" charset="0"/>
            </a:endParaRPr>
          </a:p>
        </p:txBody>
      </p:sp>
      <p:pic>
        <p:nvPicPr>
          <p:cNvPr id="2052" name="Picture 4" descr="Будівельник (баскетбольний клуб) — Вікіпеді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8488" y="2204864"/>
            <a:ext cx="1143000" cy="144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кутник 2"/>
          <p:cNvSpPr/>
          <p:nvPr/>
        </p:nvSpPr>
        <p:spPr>
          <a:xfrm>
            <a:off x="2567608" y="1052736"/>
            <a:ext cx="9361040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6088" algn="l"/>
            <a:r>
              <a:rPr lang="uk-UA" sz="1400" dirty="0">
                <a:latin typeface="Book Antiqua" panose="02040602050305030304" pitchFamily="18" charset="0"/>
              </a:rPr>
              <a:t>З 1991 року, від здобуття Україною незалежності, на території країни проводяться баскетбольні змагання під егідою державної суперліги.</a:t>
            </a:r>
          </a:p>
          <a:p>
            <a:pPr indent="446088" algn="l"/>
            <a:r>
              <a:rPr lang="uk-UA" sz="1400" dirty="0">
                <a:latin typeface="Book Antiqua" panose="02040602050305030304" pitchFamily="18" charset="0"/>
              </a:rPr>
              <a:t>І хоча українські команди не вважаються найсильнішими у світі, все ж </a:t>
            </a:r>
            <a:r>
              <a:rPr lang="uk-UA" sz="1400" dirty="0" smtClean="0">
                <a:latin typeface="Book Antiqua" panose="02040602050305030304" pitchFamily="18" charset="0"/>
              </a:rPr>
              <a:t>баскетбол, </a:t>
            </a:r>
            <a:r>
              <a:rPr lang="uk-UA" sz="1400" dirty="0">
                <a:latin typeface="Book Antiqua" panose="02040602050305030304" pitchFamily="18" charset="0"/>
              </a:rPr>
              <a:t>як вид </a:t>
            </a:r>
            <a:r>
              <a:rPr lang="uk-UA" sz="1400" dirty="0" smtClean="0">
                <a:latin typeface="Book Antiqua" panose="02040602050305030304" pitchFamily="18" charset="0"/>
              </a:rPr>
              <a:t>спорту, </a:t>
            </a:r>
            <a:r>
              <a:rPr lang="uk-UA" sz="1400" dirty="0">
                <a:latin typeface="Book Antiqua" panose="02040602050305030304" pitchFamily="18" charset="0"/>
              </a:rPr>
              <a:t>активно розвивається в усіх своїх аспектах, даруючи насолоду вболівальникам і подаючи відмінний приклад здорового способу життя молодому поколінню.</a:t>
            </a:r>
          </a:p>
          <a:p>
            <a:pPr indent="446088" algn="l"/>
            <a:r>
              <a:rPr lang="uk-UA" sz="1400" dirty="0">
                <a:latin typeface="Book Antiqua" panose="02040602050305030304" pitchFamily="18" charset="0"/>
              </a:rPr>
              <a:t>Лідерські позиції в українській баскетбольній суперлізі займають</a:t>
            </a:r>
            <a:r>
              <a:rPr lang="uk-UA" sz="1400" dirty="0" smtClean="0">
                <a:latin typeface="Book Antiqua" panose="02040602050305030304" pitchFamily="18" charset="0"/>
              </a:rPr>
              <a:t>:</a:t>
            </a:r>
          </a:p>
          <a:p>
            <a:pPr algn="l"/>
            <a:r>
              <a:rPr lang="uk-UA" sz="1400" dirty="0" smtClean="0">
                <a:latin typeface="Book Antiqua" panose="02040602050305030304" pitchFamily="18" charset="0"/>
              </a:rPr>
              <a:t>•«</a:t>
            </a:r>
            <a:r>
              <a:rPr lang="uk-UA" sz="1400" dirty="0" err="1">
                <a:latin typeface="Book Antiqua" panose="02040602050305030304" pitchFamily="18" charset="0"/>
              </a:rPr>
              <a:t>Азовмаш</a:t>
            </a:r>
            <a:r>
              <a:rPr lang="uk-UA" sz="1400" dirty="0">
                <a:latin typeface="Book Antiqua" panose="02040602050305030304" pitchFamily="18" charset="0"/>
              </a:rPr>
              <a:t>» (Маріуполь),</a:t>
            </a:r>
            <a:br>
              <a:rPr lang="uk-UA" sz="1400" dirty="0">
                <a:latin typeface="Book Antiqua" panose="02040602050305030304" pitchFamily="18" charset="0"/>
              </a:rPr>
            </a:br>
            <a:r>
              <a:rPr lang="uk-UA" sz="1400" dirty="0">
                <a:latin typeface="Book Antiqua" panose="02040602050305030304" pitchFamily="18" charset="0"/>
              </a:rPr>
              <a:t>•«Будівельник» (Київ),</a:t>
            </a:r>
            <a:br>
              <a:rPr lang="uk-UA" sz="1400" dirty="0">
                <a:latin typeface="Book Antiqua" panose="02040602050305030304" pitchFamily="18" charset="0"/>
              </a:rPr>
            </a:br>
            <a:r>
              <a:rPr lang="uk-UA" sz="1400" dirty="0">
                <a:latin typeface="Book Antiqua" panose="02040602050305030304" pitchFamily="18" charset="0"/>
              </a:rPr>
              <a:t>•«Говерла» (Івано-Франківськ),</a:t>
            </a:r>
            <a:br>
              <a:rPr lang="uk-UA" sz="1400" dirty="0">
                <a:latin typeface="Book Antiqua" panose="02040602050305030304" pitchFamily="18" charset="0"/>
              </a:rPr>
            </a:br>
            <a:r>
              <a:rPr lang="uk-UA" sz="1400" dirty="0">
                <a:latin typeface="Book Antiqua" panose="02040602050305030304" pitchFamily="18" charset="0"/>
              </a:rPr>
              <a:t>•«Дніпро» (Дніпропетровськ),</a:t>
            </a:r>
            <a:br>
              <a:rPr lang="uk-UA" sz="1400" dirty="0">
                <a:latin typeface="Book Antiqua" panose="02040602050305030304" pitchFamily="18" charset="0"/>
              </a:rPr>
            </a:br>
            <a:r>
              <a:rPr lang="uk-UA" sz="1400" dirty="0" smtClean="0">
                <a:latin typeface="Book Antiqua" panose="02040602050305030304" pitchFamily="18" charset="0"/>
              </a:rPr>
              <a:t>•«</a:t>
            </a:r>
            <a:r>
              <a:rPr lang="uk-UA" sz="1400" dirty="0" err="1">
                <a:latin typeface="Book Antiqua" panose="02040602050305030304" pitchFamily="18" charset="0"/>
              </a:rPr>
              <a:t>БКДонецьк</a:t>
            </a:r>
            <a:r>
              <a:rPr lang="uk-UA" sz="1400" dirty="0">
                <a:latin typeface="Book Antiqua" panose="02040602050305030304" pitchFamily="18" charset="0"/>
              </a:rPr>
              <a:t>» (Донецьк),</a:t>
            </a:r>
            <a:br>
              <a:rPr lang="uk-UA" sz="1400" dirty="0">
                <a:latin typeface="Book Antiqua" panose="02040602050305030304" pitchFamily="18" charset="0"/>
              </a:rPr>
            </a:br>
            <a:r>
              <a:rPr lang="uk-UA" sz="1400" dirty="0">
                <a:latin typeface="Book Antiqua" panose="02040602050305030304" pitchFamily="18" charset="0"/>
              </a:rPr>
              <a:t>•«</a:t>
            </a:r>
            <a:r>
              <a:rPr lang="uk-UA" sz="1400" dirty="0" err="1">
                <a:latin typeface="Book Antiqua" panose="02040602050305030304" pitchFamily="18" charset="0"/>
              </a:rPr>
              <a:t>БККиїв</a:t>
            </a:r>
            <a:r>
              <a:rPr lang="uk-UA" sz="1400" dirty="0">
                <a:latin typeface="Book Antiqua" panose="02040602050305030304" pitchFamily="18" charset="0"/>
              </a:rPr>
              <a:t>» (Київ),</a:t>
            </a:r>
            <a:br>
              <a:rPr lang="uk-UA" sz="1400" dirty="0">
                <a:latin typeface="Book Antiqua" panose="02040602050305030304" pitchFamily="18" charset="0"/>
              </a:rPr>
            </a:br>
            <a:r>
              <a:rPr lang="uk-UA" sz="1400" dirty="0">
                <a:latin typeface="Book Antiqua" panose="02040602050305030304" pitchFamily="18" charset="0"/>
              </a:rPr>
              <a:t>•«</a:t>
            </a:r>
            <a:r>
              <a:rPr lang="uk-UA" sz="1400" dirty="0" err="1">
                <a:latin typeface="Book Antiqua" panose="02040602050305030304" pitchFamily="18" charset="0"/>
              </a:rPr>
              <a:t>Кривбасбаскет</a:t>
            </a:r>
            <a:r>
              <a:rPr lang="uk-UA" sz="1400" dirty="0">
                <a:latin typeface="Book Antiqua" panose="02040602050305030304" pitchFamily="18" charset="0"/>
              </a:rPr>
              <a:t>» (</a:t>
            </a:r>
            <a:r>
              <a:rPr lang="uk-UA" sz="1400" dirty="0" err="1">
                <a:latin typeface="Book Antiqua" panose="02040602050305030304" pitchFamily="18" charset="0"/>
              </a:rPr>
              <a:t>КривийРіг</a:t>
            </a:r>
            <a:r>
              <a:rPr lang="uk-UA" sz="1400" dirty="0">
                <a:latin typeface="Book Antiqua" panose="02040602050305030304" pitchFamily="18" charset="0"/>
              </a:rPr>
              <a:t>),</a:t>
            </a:r>
            <a:br>
              <a:rPr lang="uk-UA" sz="1400" dirty="0">
                <a:latin typeface="Book Antiqua" panose="02040602050305030304" pitchFamily="18" charset="0"/>
              </a:rPr>
            </a:br>
            <a:r>
              <a:rPr lang="uk-UA" sz="1400" dirty="0">
                <a:latin typeface="Book Antiqua" panose="02040602050305030304" pitchFamily="18" charset="0"/>
              </a:rPr>
              <a:t>•«</a:t>
            </a:r>
            <a:r>
              <a:rPr lang="uk-UA" sz="1400" dirty="0" err="1">
                <a:latin typeface="Book Antiqua" panose="02040602050305030304" pitchFamily="18" charset="0"/>
              </a:rPr>
              <a:t>Миколайів</a:t>
            </a:r>
            <a:r>
              <a:rPr lang="uk-UA" sz="1400" dirty="0">
                <a:latin typeface="Book Antiqua" panose="02040602050305030304" pitchFamily="18" charset="0"/>
              </a:rPr>
              <a:t>» (Миколаїв),</a:t>
            </a:r>
            <a:br>
              <a:rPr lang="uk-UA" sz="1400" dirty="0">
                <a:latin typeface="Book Antiqua" panose="02040602050305030304" pitchFamily="18" charset="0"/>
              </a:rPr>
            </a:br>
            <a:r>
              <a:rPr lang="uk-UA" sz="1400" dirty="0">
                <a:latin typeface="Book Antiqua" panose="02040602050305030304" pitchFamily="18" charset="0"/>
              </a:rPr>
              <a:t>•«Одеса» (Одеса),</a:t>
            </a:r>
            <a:br>
              <a:rPr lang="uk-UA" sz="1400" dirty="0">
                <a:latin typeface="Book Antiqua" panose="02040602050305030304" pitchFamily="18" charset="0"/>
              </a:rPr>
            </a:br>
            <a:r>
              <a:rPr lang="uk-UA" sz="1400" dirty="0">
                <a:latin typeface="Book Antiqua" panose="02040602050305030304" pitchFamily="18" charset="0"/>
              </a:rPr>
              <a:t>•«Політехніка-Галичина» (Львів),</a:t>
            </a:r>
            <a:br>
              <a:rPr lang="uk-UA" sz="1400" dirty="0">
                <a:latin typeface="Book Antiqua" panose="02040602050305030304" pitchFamily="18" charset="0"/>
              </a:rPr>
            </a:br>
            <a:r>
              <a:rPr lang="uk-UA" sz="1400" dirty="0">
                <a:latin typeface="Book Antiqua" panose="02040602050305030304" pitchFamily="18" charset="0"/>
              </a:rPr>
              <a:t>•«</a:t>
            </a:r>
            <a:r>
              <a:rPr lang="uk-UA" sz="1400" dirty="0" err="1">
                <a:latin typeface="Book Antiqua" panose="02040602050305030304" pitchFamily="18" charset="0"/>
              </a:rPr>
              <a:t>Феро</a:t>
            </a:r>
            <a:r>
              <a:rPr lang="uk-UA" sz="1400" dirty="0">
                <a:latin typeface="Book Antiqua" panose="02040602050305030304" pitchFamily="18" charset="0"/>
              </a:rPr>
              <a:t>-ЗНТУ» (Запоріжжя),</a:t>
            </a:r>
            <a:br>
              <a:rPr lang="uk-UA" sz="1400" dirty="0">
                <a:latin typeface="Book Antiqua" panose="02040602050305030304" pitchFamily="18" charset="0"/>
              </a:rPr>
            </a:br>
            <a:r>
              <a:rPr lang="uk-UA" sz="1400" dirty="0">
                <a:latin typeface="Book Antiqua" panose="02040602050305030304" pitchFamily="18" charset="0"/>
              </a:rPr>
              <a:t>•«Хімік» (</a:t>
            </a:r>
            <a:r>
              <a:rPr lang="uk-UA" sz="1400" dirty="0" err="1">
                <a:latin typeface="Book Antiqua" panose="02040602050305030304" pitchFamily="18" charset="0"/>
              </a:rPr>
              <a:t>Южне</a:t>
            </a:r>
            <a:r>
              <a:rPr lang="uk-UA" sz="1400" dirty="0">
                <a:latin typeface="Book Antiqua" panose="02040602050305030304" pitchFamily="18" charset="0"/>
              </a:rPr>
              <a:t>),</a:t>
            </a:r>
            <a:br>
              <a:rPr lang="uk-UA" sz="1400" dirty="0">
                <a:latin typeface="Book Antiqua" panose="02040602050305030304" pitchFamily="18" charset="0"/>
              </a:rPr>
            </a:br>
            <a:r>
              <a:rPr lang="uk-UA" sz="1400" dirty="0">
                <a:latin typeface="Book Antiqua" panose="02040602050305030304" pitchFamily="18" charset="0"/>
              </a:rPr>
              <a:t>• «Черкаські </a:t>
            </a:r>
            <a:r>
              <a:rPr lang="uk-UA" sz="1400" dirty="0" err="1">
                <a:latin typeface="Book Antiqua" panose="02040602050305030304" pitchFamily="18" charset="0"/>
              </a:rPr>
              <a:t>мавпи</a:t>
            </a:r>
            <a:r>
              <a:rPr lang="uk-UA" sz="1400" dirty="0">
                <a:latin typeface="Book Antiqua" panose="02040602050305030304" pitchFamily="18" charset="0"/>
              </a:rPr>
              <a:t>» (Черкаси).</a:t>
            </a:r>
          </a:p>
          <a:p>
            <a:pPr indent="446088" algn="l"/>
            <a:r>
              <a:rPr lang="uk-UA" sz="1400" dirty="0">
                <a:latin typeface="Book Antiqua" panose="02040602050305030304" pitchFamily="18" charset="0"/>
              </a:rPr>
              <a:t>Найбільш титулованою серед українських команд вважається </a:t>
            </a:r>
            <a:r>
              <a:rPr lang="uk-UA" sz="1400" dirty="0" smtClean="0">
                <a:latin typeface="Book Antiqua" panose="02040602050305030304" pitchFamily="18" charset="0"/>
              </a:rPr>
              <a:t>Київський </a:t>
            </a:r>
            <a:r>
              <a:rPr lang="uk-UA" sz="1400" dirty="0">
                <a:latin typeface="Book Antiqua" panose="02040602050305030304" pitchFamily="18" charset="0"/>
              </a:rPr>
              <a:t>«Будівельник». Ця Команда є першим чемпіоном незалежної України, </a:t>
            </a:r>
            <a:r>
              <a:rPr lang="uk-UA" sz="1400" dirty="0" smtClean="0">
                <a:latin typeface="Book Antiqua" panose="02040602050305030304" pitchFamily="18" charset="0"/>
              </a:rPr>
              <a:t>у </a:t>
            </a:r>
            <a:r>
              <a:rPr lang="uk-UA" sz="1400" dirty="0">
                <a:latin typeface="Book Antiqua" panose="02040602050305030304" pitchFamily="18" charset="0"/>
              </a:rPr>
              <a:t>минулому утримуючи титул першості шість разів поспіль.</a:t>
            </a:r>
          </a:p>
          <a:p>
            <a:pPr indent="446088" algn="l"/>
            <a:r>
              <a:rPr lang="uk-UA" sz="1400" dirty="0">
                <a:latin typeface="Book Antiqua" panose="02040602050305030304" pitchFamily="18" charset="0"/>
              </a:rPr>
              <a:t>Варто відзначити, що українські баскетбольні команди завжди відкриті для іноземних спортсменів. Так, у більшості з них давно грають легіонери з різних країн світу, які займають гідне місце в основному складі команди.</a:t>
            </a:r>
          </a:p>
          <a:p>
            <a:pPr indent="446088" algn="l"/>
            <a:r>
              <a:rPr lang="uk-UA" sz="1400" dirty="0">
                <a:latin typeface="Book Antiqua" panose="02040602050305030304" pitchFamily="18" charset="0"/>
              </a:rPr>
              <a:t>Існує дві баскетбольні структури: ФБУ – вища </a:t>
            </a:r>
            <a:r>
              <a:rPr lang="uk-UA" sz="1400" dirty="0" smtClean="0">
                <a:latin typeface="Book Antiqua" panose="02040602050305030304" pitchFamily="18" charset="0"/>
              </a:rPr>
              <a:t>ліга, </a:t>
            </a:r>
            <a:r>
              <a:rPr lang="uk-UA" sz="1400" dirty="0">
                <a:latin typeface="Book Antiqua" panose="02040602050305030304" pitchFamily="18" charset="0"/>
              </a:rPr>
              <a:t>перша ліга та Суперліга </a:t>
            </a:r>
            <a:r>
              <a:rPr lang="uk-UA" sz="1400" dirty="0" smtClean="0">
                <a:latin typeface="Book Antiqua" panose="02040602050305030304" pitchFamily="18" charset="0"/>
              </a:rPr>
              <a:t>України.</a:t>
            </a:r>
            <a:endParaRPr lang="uk-UA" b="0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</p:txBody>
      </p:sp>
      <p:pic>
        <p:nvPicPr>
          <p:cNvPr id="2054" name="Picture 6" descr="БК Одесса - YouTube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64" t="8551" r="18582" b="8551"/>
          <a:stretch/>
        </p:blipFill>
        <p:spPr bwMode="auto">
          <a:xfrm>
            <a:off x="8717728" y="2164369"/>
            <a:ext cx="1260141" cy="1641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Баскетбольний клуб &amp;quot;КРИВБАС&amp;quot; | Офіційний сайт – БК Кривбас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228" y="2561902"/>
            <a:ext cx="981864" cy="1209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Говерла (баскетбольний клуб) — Вікіпедія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2986" y="3573016"/>
            <a:ext cx="1620746" cy="1539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Черкаські мавпи&amp;quot; вийшли з Суперліги - 24 Червня 2015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82" t="10320" r="17988" b="3776"/>
          <a:stretch/>
        </p:blipFill>
        <p:spPr bwMode="auto">
          <a:xfrm>
            <a:off x="7536160" y="3748267"/>
            <a:ext cx="1561910" cy="1392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46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007768" y="1034"/>
            <a:ext cx="6934200" cy="715963"/>
          </a:xfrm>
        </p:spPr>
        <p:txBody>
          <a:bodyPr/>
          <a:lstStyle/>
          <a:p>
            <a:r>
              <a:rPr lang="uk-UA" altLang="en-US" sz="4000" dirty="0" smtClean="0">
                <a:latin typeface="Book Antiqua" panose="02040602050305030304" pitchFamily="18" charset="0"/>
              </a:rPr>
              <a:t>Правила гри у баскетбол</a:t>
            </a:r>
            <a:endParaRPr lang="en-US" altLang="en-US" sz="4000" dirty="0">
              <a:latin typeface="Book Antiqua" panose="02040602050305030304" pitchFamily="18" charset="0"/>
            </a:endParaRPr>
          </a:p>
        </p:txBody>
      </p:sp>
      <p:sp>
        <p:nvSpPr>
          <p:cNvPr id="8" name="Прямокутник 7"/>
          <p:cNvSpPr/>
          <p:nvPr/>
        </p:nvSpPr>
        <p:spPr>
          <a:xfrm>
            <a:off x="3368688" y="716997"/>
            <a:ext cx="757328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800" dirty="0" smtClean="0">
                <a:latin typeface="Book Antiqua" panose="02040602050305030304" pitchFamily="18" charset="0"/>
              </a:rPr>
              <a:t>У баскетбол грають 2 команди, у кожній з якій по 5 гравців. </a:t>
            </a:r>
            <a:br>
              <a:rPr lang="uk-UA" sz="1800" dirty="0" smtClean="0">
                <a:latin typeface="Book Antiqua" panose="02040602050305030304" pitchFamily="18" charset="0"/>
              </a:rPr>
            </a:br>
            <a:r>
              <a:rPr lang="uk-UA" sz="1800" dirty="0" smtClean="0">
                <a:latin typeface="Book Antiqua" panose="02040602050305030304" pitchFamily="18" charset="0"/>
              </a:rPr>
              <a:t>Мета кожної команди - закинути м'яч до кошика суперника та перешкодити іншій команді заволодіти </a:t>
            </a:r>
            <a:r>
              <a:rPr lang="uk-UA" sz="1800" dirty="0" err="1" smtClean="0">
                <a:latin typeface="Book Antiqua" panose="02040602050305030304" pitchFamily="18" charset="0"/>
              </a:rPr>
              <a:t>м'ячем</a:t>
            </a:r>
            <a:r>
              <a:rPr lang="uk-UA" sz="1800" dirty="0" smtClean="0">
                <a:latin typeface="Book Antiqua" panose="02040602050305030304" pitchFamily="18" charset="0"/>
              </a:rPr>
              <a:t>. </a:t>
            </a:r>
            <a:br>
              <a:rPr lang="uk-UA" sz="1800" dirty="0" smtClean="0">
                <a:latin typeface="Book Antiqua" panose="02040602050305030304" pitchFamily="18" charset="0"/>
              </a:rPr>
            </a:br>
            <a:r>
              <a:rPr lang="uk-UA" dirty="0" smtClean="0"/>
              <a:t/>
            </a:r>
            <a:br>
              <a:rPr lang="uk-UA" dirty="0" smtClean="0"/>
            </a:br>
            <a:endParaRPr lang="en-US" dirty="0"/>
          </a:p>
        </p:txBody>
      </p:sp>
      <p:sp>
        <p:nvSpPr>
          <p:cNvPr id="9" name="Прямокутник 8"/>
          <p:cNvSpPr/>
          <p:nvPr/>
        </p:nvSpPr>
        <p:spPr>
          <a:xfrm>
            <a:off x="5895188" y="1628800"/>
            <a:ext cx="2520280" cy="9144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МОЖНА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0" name="Прямокутник 9"/>
          <p:cNvSpPr/>
          <p:nvPr/>
        </p:nvSpPr>
        <p:spPr>
          <a:xfrm>
            <a:off x="3935760" y="2552129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800" dirty="0">
                <a:latin typeface="Book Antiqua" panose="02040602050305030304" pitchFamily="18" charset="0"/>
              </a:rPr>
              <a:t>М'яч під час гри можна передавати, кидати, відбивати, котити або вести </a:t>
            </a:r>
            <a:r>
              <a:rPr lang="ru-RU" sz="1800" dirty="0" smtClean="0">
                <a:latin typeface="Book Antiqua" panose="02040602050305030304" pitchFamily="18" charset="0"/>
              </a:rPr>
              <a:t>у будь-</a:t>
            </a:r>
            <a:r>
              <a:rPr lang="ru-RU" sz="1800" dirty="0" err="1" smtClean="0">
                <a:latin typeface="Book Antiqua" panose="02040602050305030304" pitchFamily="18" charset="0"/>
              </a:rPr>
              <a:t>якому</a:t>
            </a:r>
            <a:r>
              <a:rPr lang="ru-RU" sz="1800" dirty="0" smtClean="0">
                <a:latin typeface="Book Antiqua" panose="02040602050305030304" pitchFamily="18" charset="0"/>
              </a:rPr>
              <a:t> </a:t>
            </a:r>
            <a:r>
              <a:rPr lang="ru-RU" sz="1800" dirty="0" err="1" smtClean="0">
                <a:latin typeface="Book Antiqua" panose="02040602050305030304" pitchFamily="18" charset="0"/>
              </a:rPr>
              <a:t>напряму</a:t>
            </a:r>
            <a:r>
              <a:rPr lang="ru-RU" sz="1800" dirty="0" smtClean="0">
                <a:latin typeface="Book Antiqua" panose="02040602050305030304" pitchFamily="18" charset="0"/>
              </a:rPr>
              <a:t>,</a:t>
            </a:r>
          </a:p>
          <a:p>
            <a:r>
              <a:rPr lang="ru-RU" sz="1800" dirty="0" smtClean="0">
                <a:latin typeface="Book Antiqua" panose="02040602050305030304" pitchFamily="18" charset="0"/>
              </a:rPr>
              <a:t> </a:t>
            </a:r>
            <a:r>
              <a:rPr lang="ru-RU" sz="1800" dirty="0">
                <a:latin typeface="Book Antiqua" panose="02040602050305030304" pitchFamily="18" charset="0"/>
              </a:rPr>
              <a:t>за умови дотримання відповідних правил гри </a:t>
            </a:r>
            <a:r>
              <a:rPr lang="ru-RU" sz="1800" dirty="0" smtClean="0">
                <a:latin typeface="Book Antiqua" panose="02040602050305030304" pitchFamily="18" charset="0"/>
              </a:rPr>
              <a:t/>
            </a:r>
            <a:br>
              <a:rPr lang="ru-RU" sz="1800" dirty="0" smtClean="0">
                <a:latin typeface="Book Antiqua" panose="02040602050305030304" pitchFamily="18" charset="0"/>
              </a:rPr>
            </a:br>
            <a:r>
              <a:rPr lang="ru-RU" sz="1800" dirty="0" smtClean="0">
                <a:latin typeface="Book Antiqua" panose="02040602050305030304" pitchFamily="18" charset="0"/>
              </a:rPr>
              <a:t>у </a:t>
            </a:r>
            <a:r>
              <a:rPr lang="ru-RU" sz="1800" dirty="0">
                <a:latin typeface="Book Antiqua" panose="02040602050305030304" pitchFamily="18" charset="0"/>
              </a:rPr>
              <a:t>баскетбол.</a:t>
            </a:r>
            <a:br>
              <a:rPr lang="ru-RU" sz="1800" dirty="0">
                <a:latin typeface="Book Antiqua" panose="02040602050305030304" pitchFamily="18" charset="0"/>
              </a:rPr>
            </a:br>
            <a:endParaRPr lang="en-US" sz="1800" dirty="0">
              <a:latin typeface="Book Antiqua" panose="02040602050305030304" pitchFamily="18" charset="0"/>
            </a:endParaRPr>
          </a:p>
        </p:txBody>
      </p:sp>
      <p:sp>
        <p:nvSpPr>
          <p:cNvPr id="11" name="Прямокутник 10"/>
          <p:cNvSpPr/>
          <p:nvPr/>
        </p:nvSpPr>
        <p:spPr>
          <a:xfrm>
            <a:off x="5895188" y="3882752"/>
            <a:ext cx="2520280" cy="9144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НЕ МОЖНА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2" name="Прямокутник 11"/>
          <p:cNvSpPr/>
          <p:nvPr/>
        </p:nvSpPr>
        <p:spPr>
          <a:xfrm>
            <a:off x="4107328" y="4797152"/>
            <a:ext cx="6096000" cy="166199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800" dirty="0">
                <a:latin typeface="Book Antiqua" panose="02040602050305030304" pitchFamily="18" charset="0"/>
              </a:rPr>
              <a:t>Бігти з м'ячем, не вдаривши </a:t>
            </a:r>
            <a:r>
              <a:rPr lang="ru-RU" sz="1800" dirty="0" smtClean="0">
                <a:latin typeface="Book Antiqua" panose="02040602050305030304" pitchFamily="18" charset="0"/>
              </a:rPr>
              <a:t>ним об </a:t>
            </a:r>
            <a:r>
              <a:rPr lang="ru-RU" sz="1800" dirty="0">
                <a:latin typeface="Book Antiqua" panose="02040602050305030304" pitchFamily="18" charset="0"/>
              </a:rPr>
              <a:t>підлогу, навмисно бити по ньому ногою, блокувати будь-</a:t>
            </a:r>
            <a:r>
              <a:rPr lang="ru-RU" sz="1800" dirty="0" err="1">
                <a:latin typeface="Book Antiqua" panose="02040602050305030304" pitchFamily="18" charset="0"/>
              </a:rPr>
              <a:t>якою</a:t>
            </a:r>
            <a:r>
              <a:rPr lang="ru-RU" sz="1800" dirty="0">
                <a:latin typeface="Book Antiqua" panose="02040602050305030304" pitchFamily="18" charset="0"/>
              </a:rPr>
              <a:t> </a:t>
            </a:r>
            <a:r>
              <a:rPr lang="ru-RU" sz="1800" dirty="0" err="1" smtClean="0">
                <a:latin typeface="Book Antiqua" panose="02040602050305030304" pitchFamily="18" charset="0"/>
              </a:rPr>
              <a:t>част</a:t>
            </a:r>
            <a:r>
              <a:rPr lang="ru-RU" sz="1800" b="1" dirty="0" err="1" smtClean="0">
                <a:latin typeface="Book Antiqua" panose="02040602050305030304" pitchFamily="18" charset="0"/>
              </a:rPr>
              <a:t>и</a:t>
            </a:r>
            <a:r>
              <a:rPr lang="ru-RU" sz="1800" dirty="0" err="1" smtClean="0">
                <a:latin typeface="Book Antiqua" panose="02040602050305030304" pitchFamily="18" charset="0"/>
              </a:rPr>
              <a:t>ною</a:t>
            </a:r>
            <a:r>
              <a:rPr lang="ru-RU" sz="1800" dirty="0" smtClean="0">
                <a:latin typeface="Book Antiqua" panose="02040602050305030304" pitchFamily="18" charset="0"/>
              </a:rPr>
              <a:t> </a:t>
            </a:r>
            <a:r>
              <a:rPr lang="ru-RU" sz="1800" dirty="0">
                <a:latin typeface="Book Antiqua" panose="02040602050305030304" pitchFamily="18" charset="0"/>
              </a:rPr>
              <a:t>ноги або бити по ньому кулаком є порушенням.</a:t>
            </a:r>
            <a:r>
              <a:rPr lang="uk-UA" sz="1800" dirty="0">
                <a:latin typeface="Book Antiqua" panose="02040602050305030304" pitchFamily="18" charset="0"/>
              </a:rPr>
              <a:t> </a:t>
            </a:r>
            <a:r>
              <a:rPr lang="ru-RU" sz="1800" dirty="0">
                <a:latin typeface="Book Antiqua" panose="02040602050305030304" pitchFamily="18" charset="0"/>
              </a:rPr>
              <a:t/>
            </a:r>
            <a:br>
              <a:rPr lang="ru-RU" sz="1800" dirty="0">
                <a:latin typeface="Book Antiqua" panose="02040602050305030304" pitchFamily="18" charset="0"/>
              </a:rPr>
            </a:br>
            <a:r>
              <a:rPr lang="uk-UA" dirty="0">
                <a:solidFill>
                  <a:srgbClr val="0070C0"/>
                </a:solidFill>
                <a:latin typeface="Comic Sans MS" pitchFamily="66" charset="0"/>
              </a:rPr>
              <a:t/>
            </a:r>
            <a:br>
              <a:rPr lang="uk-UA" dirty="0">
                <a:solidFill>
                  <a:srgbClr val="0070C0"/>
                </a:solidFill>
                <a:latin typeface="Comic Sans MS" pitchFamily="66" charset="0"/>
              </a:rPr>
            </a:br>
            <a:endParaRPr lang="en-US" dirty="0"/>
          </a:p>
        </p:txBody>
      </p:sp>
      <p:pic>
        <p:nvPicPr>
          <p:cNvPr id="13" name="Picture 2" descr="Скачать обои &amp;quot;Баскетбол&amp;quot; на телефон в высоком качестве, вертикальные  картинки &amp;quot;Баскетбол&amp;quot; бесплатно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32"/>
          <a:stretch/>
        </p:blipFill>
        <p:spPr bwMode="auto">
          <a:xfrm>
            <a:off x="10446892" y="4077072"/>
            <a:ext cx="1743075" cy="224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352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3935760" y="116632"/>
            <a:ext cx="6934200" cy="715963"/>
          </a:xfrm>
        </p:spPr>
        <p:txBody>
          <a:bodyPr/>
          <a:lstStyle/>
          <a:p>
            <a:r>
              <a:rPr lang="uk-UA" altLang="en-US" sz="4000" dirty="0" smtClean="0">
                <a:latin typeface="Book Antiqua" panose="02040602050305030304" pitchFamily="18" charset="0"/>
              </a:rPr>
              <a:t>Баскетбольний майданчик</a:t>
            </a:r>
            <a:endParaRPr lang="en-US" altLang="en-US" sz="4000" dirty="0">
              <a:latin typeface="Book Antiqua" panose="02040602050305030304" pitchFamily="18" charset="0"/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2351584" y="1124744"/>
            <a:ext cx="6096000" cy="40934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altLang="en-US" sz="2000" b="1" dirty="0">
                <a:solidFill>
                  <a:srgbClr val="FF66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Центральне коло </a:t>
            </a:r>
            <a:r>
              <a:rPr lang="uk-UA" altLang="en-US" sz="2000" b="1" dirty="0">
                <a:latin typeface="Book Antiqua" panose="02040602050305030304" pitchFamily="18" charset="0"/>
                <a:cs typeface="Times New Roman" panose="02020603050405020304" pitchFamily="18" charset="0"/>
              </a:rPr>
              <a:t>вимірюється по зовнішньому краю </a:t>
            </a:r>
            <a:r>
              <a:rPr lang="uk-UA" altLang="en-US" sz="2000" b="1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окружності, </a:t>
            </a:r>
            <a:r>
              <a:rPr lang="uk-UA" altLang="en-US" sz="2000" b="1" dirty="0">
                <a:latin typeface="Book Antiqua" panose="02040602050305030304" pitchFamily="18" charset="0"/>
                <a:cs typeface="Times New Roman" panose="02020603050405020304" pitchFamily="18" charset="0"/>
              </a:rPr>
              <a:t>розміщується </a:t>
            </a:r>
            <a:r>
              <a:rPr lang="uk-UA" altLang="en-US" sz="2000" b="1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у </a:t>
            </a:r>
            <a:r>
              <a:rPr lang="uk-UA" altLang="en-US" sz="2000" b="1" dirty="0">
                <a:latin typeface="Book Antiqua" panose="02040602050305030304" pitchFamily="18" charset="0"/>
                <a:cs typeface="Times New Roman" panose="02020603050405020304" pitchFamily="18" charset="0"/>
              </a:rPr>
              <a:t>центрі майданчика, </a:t>
            </a:r>
            <a:r>
              <a:rPr lang="uk-UA" altLang="en-US" sz="2000" b="1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його діаметр </a:t>
            </a:r>
            <a:r>
              <a:rPr lang="uk-UA" altLang="en-US" sz="2000" b="1" dirty="0">
                <a:latin typeface="Book Antiqua" panose="02040602050305030304" pitchFamily="18" charset="0"/>
                <a:cs typeface="Times New Roman" panose="02020603050405020304" pitchFamily="18" charset="0"/>
              </a:rPr>
              <a:t>дорівнює 3,6 метра. </a:t>
            </a:r>
            <a:br>
              <a:rPr lang="uk-UA" altLang="en-US" sz="2000" b="1" dirty="0">
                <a:latin typeface="Book Antiqua" panose="02040602050305030304" pitchFamily="18" charset="0"/>
                <a:cs typeface="Times New Roman" panose="02020603050405020304" pitchFamily="18" charset="0"/>
              </a:rPr>
            </a:br>
            <a:r>
              <a:rPr lang="uk-UA" altLang="en-US" sz="2000" b="1" dirty="0">
                <a:solidFill>
                  <a:srgbClr val="FF66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Центральна лінія.</a:t>
            </a:r>
            <a:r>
              <a:rPr lang="uk-UA" altLang="en-US" sz="2000" b="1" dirty="0">
                <a:solidFill>
                  <a:srgbClr val="0070C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uk-UA" altLang="en-US" sz="2000" b="1" dirty="0">
                <a:latin typeface="Book Antiqua" panose="02040602050305030304" pitchFamily="18" charset="0"/>
                <a:cs typeface="Times New Roman" panose="02020603050405020304" pitchFamily="18" charset="0"/>
              </a:rPr>
              <a:t>Паралельно лицьовим лініям проводиться центральна лінія через середини бічних ліній і виступає на 15 см за кожну бічну лінію. </a:t>
            </a:r>
            <a:br>
              <a:rPr lang="uk-UA" altLang="en-US" sz="2000" b="1" dirty="0">
                <a:latin typeface="Book Antiqua" panose="02040602050305030304" pitchFamily="18" charset="0"/>
                <a:cs typeface="Times New Roman" panose="02020603050405020304" pitchFamily="18" charset="0"/>
              </a:rPr>
            </a:br>
            <a:r>
              <a:rPr lang="uk-UA" altLang="en-US" sz="2000" b="1" dirty="0">
                <a:solidFill>
                  <a:srgbClr val="FF66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Обмежуючі лінії</a:t>
            </a:r>
            <a:r>
              <a:rPr lang="uk-UA" altLang="en-US" sz="2000" b="1" dirty="0">
                <a:solidFill>
                  <a:srgbClr val="0070C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uk-UA" altLang="en-US" sz="2000" b="1" dirty="0">
                <a:latin typeface="Book Antiqua" panose="02040602050305030304" pitchFamily="18" charset="0"/>
                <a:cs typeface="Times New Roman" panose="02020603050405020304" pitchFamily="18" charset="0"/>
              </a:rPr>
              <a:t>- лінії, які обмежують короткі сторони, прийнято називати лицьовими, а ті, що обмежують довгі сторони, називають бічними. </a:t>
            </a:r>
            <a:br>
              <a:rPr lang="uk-UA" altLang="en-US" sz="2000" b="1" dirty="0">
                <a:latin typeface="Book Antiqua" panose="02040602050305030304" pitchFamily="18" charset="0"/>
                <a:cs typeface="Times New Roman" panose="02020603050405020304" pitchFamily="18" charset="0"/>
              </a:rPr>
            </a:br>
            <a:endParaRPr lang="uk-UA" altLang="en-US" sz="2000" b="1" dirty="0">
              <a:latin typeface="Book Antiqua" panose="02040602050305030304" pitchFamily="18" charset="0"/>
            </a:endParaRPr>
          </a:p>
        </p:txBody>
      </p:sp>
      <p:pic>
        <p:nvPicPr>
          <p:cNvPr id="6" name="Picture 3" descr="https://upload.wikimedia.org/wikipedia/commons/thumb/3/3e/Basketball_court_dimensions.svg/320px-Basketball_court_dimensions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6276" y="796645"/>
            <a:ext cx="3276600" cy="5745163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2146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кутник 2"/>
          <p:cNvSpPr/>
          <p:nvPr/>
        </p:nvSpPr>
        <p:spPr>
          <a:xfrm>
            <a:off x="2999656" y="1052736"/>
            <a:ext cx="852060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 algn="just">
              <a:buClr>
                <a:srgbClr val="0070C0"/>
              </a:buClr>
              <a:defRPr/>
            </a:pPr>
            <a:r>
              <a:rPr lang="uk-UA" b="1" dirty="0">
                <a:solidFill>
                  <a:srgbClr val="FF6600"/>
                </a:solidFill>
                <a:latin typeface="Book Antiqua" panose="02040602050305030304" pitchFamily="18" charset="0"/>
              </a:rPr>
              <a:t>Триочкова лінія. </a:t>
            </a:r>
            <a:r>
              <a:rPr lang="uk-UA" b="1" dirty="0">
                <a:latin typeface="Book Antiqua" panose="02040602050305030304" pitchFamily="18" charset="0"/>
              </a:rPr>
              <a:t>Весь ігровий майданчик є зоною триочкових кидків, за винятком зони біля щита суперника, яка обмежується триочковою лінією - півколо, радіус якого дорівнює 6,75 метра, проведений до перетину з лицьовими лініями. </a:t>
            </a:r>
            <a:endParaRPr lang="uk-UA" b="1" dirty="0" smtClean="0">
              <a:latin typeface="Book Antiqua" panose="02040602050305030304" pitchFamily="18" charset="0"/>
            </a:endParaRPr>
          </a:p>
          <a:p>
            <a:pPr>
              <a:buClr>
                <a:srgbClr val="0070C0"/>
              </a:buClr>
              <a:defRPr/>
            </a:pPr>
            <a:endParaRPr lang="uk-UA" b="1" dirty="0">
              <a:latin typeface="Book Antiqua" panose="02040602050305030304" pitchFamily="18" charset="0"/>
            </a:endParaRPr>
          </a:p>
          <a:p>
            <a:pPr indent="539750" algn="just">
              <a:buClr>
                <a:srgbClr val="0070C0"/>
              </a:buClr>
              <a:defRPr/>
            </a:pPr>
            <a:r>
              <a:rPr lang="uk-UA" b="1" dirty="0">
                <a:solidFill>
                  <a:srgbClr val="FF6600"/>
                </a:solidFill>
                <a:latin typeface="Book Antiqua" panose="02040602050305030304" pitchFamily="18" charset="0"/>
              </a:rPr>
              <a:t>Лінія штрафного кидка. </a:t>
            </a:r>
            <a:r>
              <a:rPr lang="uk-UA" b="1" dirty="0">
                <a:latin typeface="Book Antiqua" panose="02040602050305030304" pitchFamily="18" charset="0"/>
              </a:rPr>
              <a:t>Паралельно кожної лицьової лінії наноситься лінія штрафного кидка довжиною 3,6 метра. Проводять її таким чином, щоб її дальній край розташовувався на відстані 5,8 метра від внутрішнього краю лицьових ліній, а її середина перебувала б на віртуальній лінії, яка з'єднує середини обох лицьових ліній. 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3935760" y="116632"/>
            <a:ext cx="6934200" cy="715963"/>
          </a:xfrm>
        </p:spPr>
        <p:txBody>
          <a:bodyPr/>
          <a:lstStyle/>
          <a:p>
            <a:r>
              <a:rPr lang="uk-UA" altLang="en-US" sz="4000" dirty="0" smtClean="0">
                <a:latin typeface="Book Antiqua" panose="02040602050305030304" pitchFamily="18" charset="0"/>
              </a:rPr>
              <a:t>Баскетбольний майданчик</a:t>
            </a:r>
            <a:endParaRPr lang="en-US" altLang="en-US" sz="40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564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3935760" y="1034"/>
            <a:ext cx="6934200" cy="715963"/>
          </a:xfrm>
        </p:spPr>
        <p:txBody>
          <a:bodyPr/>
          <a:lstStyle/>
          <a:p>
            <a:pPr algn="ctr"/>
            <a:r>
              <a:rPr lang="uk-UA" altLang="en-US" sz="4000" dirty="0" smtClean="0">
                <a:latin typeface="Book Antiqua" panose="02040602050305030304" pitchFamily="18" charset="0"/>
              </a:rPr>
              <a:t>Жести суддів у баскетболі</a:t>
            </a:r>
            <a:endParaRPr lang="en-US" altLang="en-US" sz="4000" dirty="0">
              <a:latin typeface="Book Antiqua" panose="02040602050305030304" pitchFamily="18" charset="0"/>
            </a:endParaRPr>
          </a:p>
        </p:txBody>
      </p:sp>
      <p:sp>
        <p:nvSpPr>
          <p:cNvPr id="5" name="Прямоугольник 3"/>
          <p:cNvSpPr/>
          <p:nvPr/>
        </p:nvSpPr>
        <p:spPr>
          <a:xfrm>
            <a:off x="6168008" y="620725"/>
            <a:ext cx="4321175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uk-UA" b="1" u="sng" dirty="0">
                <a:solidFill>
                  <a:srgbClr val="FF6600"/>
                </a:solidFill>
                <a:latin typeface="Book Antiqua" panose="02040602050305030304" pitchFamily="18" charset="0"/>
              </a:rPr>
              <a:t>Зарахування м'яча: </a:t>
            </a:r>
            <a:br>
              <a:rPr lang="uk-UA" b="1" u="sng" dirty="0">
                <a:solidFill>
                  <a:srgbClr val="FF6600"/>
                </a:solidFill>
                <a:latin typeface="Book Antiqua" panose="02040602050305030304" pitchFamily="18" charset="0"/>
              </a:rPr>
            </a:br>
            <a:endParaRPr lang="uk-UA" b="1" u="sng" dirty="0">
              <a:solidFill>
                <a:srgbClr val="FF6600"/>
              </a:solidFill>
              <a:latin typeface="Book Antiqua" panose="02040602050305030304" pitchFamily="18" charset="0"/>
            </a:endParaRPr>
          </a:p>
        </p:txBody>
      </p:sp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4943872" y="1124744"/>
            <a:ext cx="7056438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uk-UA" altLang="en-US" b="1" dirty="0">
                <a:solidFill>
                  <a:srgbClr val="FF6600"/>
                </a:solidFill>
                <a:latin typeface="Book Antiqua" panose="02040602050305030304" pitchFamily="18" charset="0"/>
              </a:rPr>
              <a:t>Одне очко. </a:t>
            </a:r>
            <a:r>
              <a:rPr lang="uk-UA" altLang="en-US" b="1" dirty="0">
                <a:latin typeface="Book Antiqua" panose="02040602050305030304" pitchFamily="18" charset="0"/>
              </a:rPr>
              <a:t>Піднімається рука з вказівним пальцем вгору і опускається кисть. </a:t>
            </a:r>
            <a:br>
              <a:rPr lang="uk-UA" altLang="en-US" b="1" dirty="0">
                <a:latin typeface="Book Antiqua" panose="02040602050305030304" pitchFamily="18" charset="0"/>
              </a:rPr>
            </a:br>
            <a:r>
              <a:rPr lang="uk-UA" altLang="en-US" b="1" dirty="0">
                <a:solidFill>
                  <a:srgbClr val="FF6600"/>
                </a:solidFill>
                <a:latin typeface="Book Antiqua" panose="02040602050305030304" pitchFamily="18" charset="0"/>
              </a:rPr>
              <a:t>Два очка. </a:t>
            </a:r>
            <a:r>
              <a:rPr lang="uk-UA" altLang="en-US" b="1" dirty="0">
                <a:latin typeface="Book Antiqua" panose="02040602050305030304" pitchFamily="18" charset="0"/>
              </a:rPr>
              <a:t>Піднімається рука з вказівним і середнім пальцями вгору і опускається кисть. </a:t>
            </a:r>
            <a:br>
              <a:rPr lang="uk-UA" altLang="en-US" b="1" dirty="0">
                <a:latin typeface="Book Antiqua" panose="02040602050305030304" pitchFamily="18" charset="0"/>
              </a:rPr>
            </a:br>
            <a:r>
              <a:rPr lang="uk-UA" altLang="en-US" b="1" dirty="0">
                <a:solidFill>
                  <a:srgbClr val="FF6600"/>
                </a:solidFill>
                <a:latin typeface="Book Antiqua" panose="02040602050305030304" pitchFamily="18" charset="0"/>
              </a:rPr>
              <a:t>Спроба триочкового кидка. </a:t>
            </a:r>
            <a:r>
              <a:rPr lang="uk-UA" altLang="en-US" b="1" dirty="0">
                <a:latin typeface="Book Antiqua" panose="02040602050305030304" pitchFamily="18" charset="0"/>
              </a:rPr>
              <a:t>Різким рухом піднімається рука з великим, вказівним і середнім пальцями вгору. </a:t>
            </a:r>
            <a:br>
              <a:rPr lang="uk-UA" altLang="en-US" b="1" dirty="0">
                <a:latin typeface="Book Antiqua" panose="02040602050305030304" pitchFamily="18" charset="0"/>
              </a:rPr>
            </a:br>
            <a:r>
              <a:rPr lang="uk-UA" altLang="en-US" b="1" dirty="0">
                <a:solidFill>
                  <a:srgbClr val="FF6600"/>
                </a:solidFill>
                <a:latin typeface="Book Antiqua" panose="02040602050305030304" pitchFamily="18" charset="0"/>
              </a:rPr>
              <a:t>Успішний триочковий кидок. </a:t>
            </a:r>
            <a:r>
              <a:rPr lang="uk-UA" altLang="en-US" b="1" dirty="0">
                <a:latin typeface="Book Antiqua" panose="02040602050305030304" pitchFamily="18" charset="0"/>
              </a:rPr>
              <a:t>Різким рухом піднімаються обидві руки з великим, вказівним і середнім пальцем вгору. </a:t>
            </a:r>
            <a:br>
              <a:rPr lang="uk-UA" altLang="en-US" b="1" dirty="0">
                <a:latin typeface="Book Antiqua" panose="02040602050305030304" pitchFamily="18" charset="0"/>
              </a:rPr>
            </a:br>
            <a:r>
              <a:rPr lang="uk-UA" altLang="en-US" b="1" dirty="0">
                <a:solidFill>
                  <a:srgbClr val="FF6600"/>
                </a:solidFill>
                <a:latin typeface="Book Antiqua" panose="02040602050305030304" pitchFamily="18" charset="0"/>
              </a:rPr>
              <a:t>Очки не рахувати.</a:t>
            </a:r>
            <a:r>
              <a:rPr lang="uk-UA" altLang="en-US" b="1" dirty="0">
                <a:solidFill>
                  <a:srgbClr val="0070C0"/>
                </a:solidFill>
                <a:latin typeface="Book Antiqua" panose="02040602050305030304" pitchFamily="18" charset="0"/>
              </a:rPr>
              <a:t> </a:t>
            </a:r>
            <a:r>
              <a:rPr lang="uk-UA" altLang="en-US" b="1" dirty="0">
                <a:latin typeface="Book Antiqua" panose="02040602050305030304" pitchFamily="18" charset="0"/>
              </a:rPr>
              <a:t>Швидке розведення рук </a:t>
            </a:r>
            <a:r>
              <a:rPr lang="uk-UA" altLang="en-US" b="1" dirty="0" smtClean="0">
                <a:latin typeface="Book Antiqua" panose="02040602050305030304" pitchFamily="18" charset="0"/>
              </a:rPr>
              <a:t>із </a:t>
            </a:r>
            <a:r>
              <a:rPr lang="uk-UA" altLang="en-US" b="1" dirty="0">
                <a:latin typeface="Book Antiqua" panose="02040602050305030304" pitchFamily="18" charset="0"/>
              </a:rPr>
              <a:t>схрещеного їх положення на грудях. </a:t>
            </a:r>
            <a:r>
              <a:rPr lang="uk-UA" altLang="en-US" dirty="0">
                <a:latin typeface="Book Antiqua" panose="02040602050305030304" pitchFamily="18" charset="0"/>
              </a:rPr>
              <a:t/>
            </a:r>
            <a:br>
              <a:rPr lang="uk-UA" altLang="en-US" dirty="0">
                <a:latin typeface="Book Antiqua" panose="02040602050305030304" pitchFamily="18" charset="0"/>
              </a:rPr>
            </a:br>
            <a:endParaRPr lang="uk-UA" altLang="en-US" dirty="0">
              <a:latin typeface="Book Antiqua" panose="02040602050305030304" pitchFamily="18" charset="0"/>
            </a:endParaRPr>
          </a:p>
        </p:txBody>
      </p:sp>
      <p:pic>
        <p:nvPicPr>
          <p:cNvPr id="7" name="Picture 5" descr="Картинки по запросу жести суддів у баскетболі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" t="16652" r="80170" b="20071"/>
          <a:stretch/>
        </p:blipFill>
        <p:spPr bwMode="auto">
          <a:xfrm>
            <a:off x="2791013" y="735439"/>
            <a:ext cx="959542" cy="136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Картинки по запросу жести суддів у баскетболі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51" t="16652" r="60220" b="16740"/>
          <a:stretch/>
        </p:blipFill>
        <p:spPr bwMode="auto">
          <a:xfrm>
            <a:off x="3988865" y="1592944"/>
            <a:ext cx="906410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 descr="Картинки по запросу жести суддів у баскетболі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18" t="26642" r="40583" b="10082"/>
          <a:stretch/>
        </p:blipFill>
        <p:spPr bwMode="auto">
          <a:xfrm>
            <a:off x="2876226" y="2231350"/>
            <a:ext cx="864096" cy="1367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 descr="Картинки по запросу жести суддів у баскетболі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22" t="25051" r="23817" b="15014"/>
          <a:stretch/>
        </p:blipFill>
        <p:spPr bwMode="auto">
          <a:xfrm>
            <a:off x="4103885" y="3260681"/>
            <a:ext cx="793679" cy="1296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 descr="Картинки по запросу жести суддів у баскетболі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33" t="31702" r="1863" b="23812"/>
          <a:stretch/>
        </p:blipFill>
        <p:spPr bwMode="auto">
          <a:xfrm>
            <a:off x="3478001" y="4556826"/>
            <a:ext cx="864096" cy="961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4053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2"/>
          <p:cNvSpPr>
            <a:spLocks noGrp="1"/>
          </p:cNvSpPr>
          <p:nvPr>
            <p:ph idx="1"/>
          </p:nvPr>
        </p:nvSpPr>
        <p:spPr>
          <a:xfrm>
            <a:off x="4223792" y="4515758"/>
            <a:ext cx="6190210" cy="3520811"/>
          </a:xfrm>
        </p:spPr>
        <p:txBody>
          <a:bodyPr>
            <a:normAutofit/>
          </a:bodyPr>
          <a:lstStyle/>
          <a:p>
            <a:pPr marL="0" indent="539750" algn="just">
              <a:spcBef>
                <a:spcPts val="0"/>
              </a:spcBef>
              <a:buClr>
                <a:srgbClr val="0070C0"/>
              </a:buClr>
              <a:buNone/>
            </a:pPr>
            <a:endParaRPr lang="uk-UA" altLang="en-US" sz="2400" b="1" dirty="0" smtClean="0">
              <a:effectLst/>
              <a:latin typeface="Book Antiqua" panose="02040602050305030304" pitchFamily="18" charset="0"/>
            </a:endParaRPr>
          </a:p>
          <a:p>
            <a:pPr marL="0" indent="539750" algn="just">
              <a:spcBef>
                <a:spcPts val="0"/>
              </a:spcBef>
              <a:buClr>
                <a:srgbClr val="0070C0"/>
              </a:buClr>
              <a:buNone/>
            </a:pPr>
            <a:endParaRPr lang="uk-UA" altLang="en-US" sz="2400" b="1" dirty="0" smtClean="0">
              <a:effectLst/>
              <a:latin typeface="Book Antiqua" panose="02040602050305030304" pitchFamily="18" charset="0"/>
            </a:endParaRPr>
          </a:p>
          <a:p>
            <a:pPr marL="0" indent="539750" algn="just">
              <a:spcBef>
                <a:spcPts val="0"/>
              </a:spcBef>
              <a:buClr>
                <a:srgbClr val="0070C0"/>
              </a:buClr>
              <a:buNone/>
            </a:pPr>
            <a:endParaRPr lang="uk-UA" altLang="en-US" sz="2400" b="1" dirty="0" smtClean="0">
              <a:effectLst/>
              <a:latin typeface="Book Antiqua" panose="02040602050305030304" pitchFamily="18" charset="0"/>
            </a:endParaRPr>
          </a:p>
          <a:p>
            <a:pPr marL="0" indent="539750" algn="just">
              <a:spcBef>
                <a:spcPts val="0"/>
              </a:spcBef>
              <a:buClr>
                <a:srgbClr val="0070C0"/>
              </a:buClr>
              <a:buNone/>
            </a:pPr>
            <a:endParaRPr lang="uk-UA" altLang="en-US" sz="2400" b="1" dirty="0" smtClean="0">
              <a:effectLst/>
              <a:latin typeface="Book Antiqua" panose="02040602050305030304" pitchFamily="18" charset="0"/>
            </a:endParaRPr>
          </a:p>
        </p:txBody>
      </p:sp>
      <p:pic>
        <p:nvPicPr>
          <p:cNvPr id="9" name="Picture 2" descr="Похожее изображение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08" t="29711" r="52937" b="21007"/>
          <a:stretch/>
        </p:blipFill>
        <p:spPr bwMode="auto">
          <a:xfrm>
            <a:off x="10295582" y="1752637"/>
            <a:ext cx="1080121" cy="1075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Похожее изображение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" t="33012" r="75076" b="9182"/>
          <a:stretch/>
        </p:blipFill>
        <p:spPr bwMode="auto">
          <a:xfrm>
            <a:off x="10323347" y="490955"/>
            <a:ext cx="1223962" cy="1261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Похожее изображение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08" t="37392" r="25604" b="13100"/>
          <a:stretch/>
        </p:blipFill>
        <p:spPr bwMode="auto">
          <a:xfrm>
            <a:off x="10383696" y="3131783"/>
            <a:ext cx="1163613" cy="1080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Похожее изображение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39" t="19807" r="3063" b="23908"/>
          <a:stretch/>
        </p:blipFill>
        <p:spPr bwMode="auto">
          <a:xfrm>
            <a:off x="10632504" y="4506413"/>
            <a:ext cx="1008113" cy="1228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кутник 3"/>
          <p:cNvSpPr/>
          <p:nvPr/>
        </p:nvSpPr>
        <p:spPr>
          <a:xfrm>
            <a:off x="2859680" y="720621"/>
            <a:ext cx="6096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altLang="en-US" b="1" dirty="0">
                <a:solidFill>
                  <a:srgbClr val="FF6600"/>
                </a:solidFill>
                <a:latin typeface="Book Antiqua" panose="02040602050305030304" pitchFamily="18" charset="0"/>
              </a:rPr>
              <a:t>Зупинка часу. </a:t>
            </a:r>
            <a:r>
              <a:rPr lang="uk-UA" altLang="en-US" b="1" dirty="0">
                <a:latin typeface="Book Antiqua" panose="02040602050305030304" pitchFamily="18" charset="0"/>
              </a:rPr>
              <a:t>Рука піднімається вгору з відкритою долонею. Рух супроводжується свистком.</a:t>
            </a:r>
            <a:r>
              <a:rPr lang="uk-UA" altLang="en-US" sz="3600" b="1" dirty="0">
                <a:latin typeface="Book Antiqua" panose="02040602050305030304" pitchFamily="18" charset="0"/>
              </a:rPr>
              <a:t/>
            </a:r>
            <a:br>
              <a:rPr lang="uk-UA" altLang="en-US" sz="3600" b="1" dirty="0">
                <a:latin typeface="Book Antiqua" panose="02040602050305030304" pitchFamily="18" charset="0"/>
              </a:rPr>
            </a:br>
            <a:r>
              <a:rPr lang="uk-UA" altLang="en-US" b="1" dirty="0">
                <a:solidFill>
                  <a:srgbClr val="FF6600"/>
                </a:solidFill>
                <a:latin typeface="Book Antiqua" panose="02040602050305030304" pitchFamily="18" charset="0"/>
              </a:rPr>
              <a:t>Зупинка часу для фолу. </a:t>
            </a:r>
            <a:r>
              <a:rPr lang="uk-UA" altLang="en-US" b="1" dirty="0">
                <a:latin typeface="Book Antiqua" panose="02040602050305030304" pitchFamily="18" charset="0"/>
              </a:rPr>
              <a:t>Рука, стиснута </a:t>
            </a:r>
            <a:r>
              <a:rPr lang="uk-UA" altLang="en-US" b="1" dirty="0" smtClean="0">
                <a:latin typeface="Book Antiqua" panose="02040602050305030304" pitchFamily="18" charset="0"/>
              </a:rPr>
              <a:t>у </a:t>
            </a:r>
            <a:r>
              <a:rPr lang="uk-UA" altLang="en-US" b="1" dirty="0">
                <a:latin typeface="Book Antiqua" panose="02040602050305030304" pitchFamily="18" charset="0"/>
              </a:rPr>
              <a:t>кулак піднімається вгору, </a:t>
            </a:r>
            <a:r>
              <a:rPr lang="uk-UA" altLang="en-US" b="1" dirty="0" smtClean="0">
                <a:latin typeface="Book Antiqua" panose="02040602050305030304" pitchFamily="18" charset="0"/>
              </a:rPr>
              <a:t>інша –  </a:t>
            </a:r>
            <a:r>
              <a:rPr lang="uk-UA" altLang="en-US" b="1" dirty="0">
                <a:latin typeface="Book Antiqua" panose="02040602050305030304" pitchFamily="18" charset="0"/>
              </a:rPr>
              <a:t>відкритою долонею вказує на порушника правил. Рух при цьому супроводжується свистком. </a:t>
            </a:r>
          </a:p>
          <a:p>
            <a:r>
              <a:rPr lang="uk-UA" altLang="en-US" b="1" dirty="0">
                <a:solidFill>
                  <a:srgbClr val="FF6600"/>
                </a:solidFill>
                <a:latin typeface="Book Antiqua" panose="02040602050305030304" pitchFamily="18" charset="0"/>
              </a:rPr>
              <a:t>Включення ігрового часу. </a:t>
            </a:r>
            <a:r>
              <a:rPr lang="uk-UA" altLang="en-US" b="1" dirty="0">
                <a:latin typeface="Book Antiqua" panose="02040602050305030304" pitchFamily="18" charset="0"/>
              </a:rPr>
              <a:t>Робиться рух рукою з положення </a:t>
            </a:r>
            <a:r>
              <a:rPr lang="uk-UA" altLang="en-US" b="1" dirty="0" smtClean="0">
                <a:latin typeface="Book Antiqua" panose="02040602050305030304" pitchFamily="18" charset="0"/>
              </a:rPr>
              <a:t>вгору – до  </a:t>
            </a:r>
            <a:r>
              <a:rPr lang="uk-UA" altLang="en-US" b="1" dirty="0">
                <a:latin typeface="Book Antiqua" panose="02040602050305030304" pitchFamily="18" charset="0"/>
              </a:rPr>
              <a:t>положення вперед.</a:t>
            </a:r>
          </a:p>
          <a:p>
            <a:r>
              <a:rPr lang="uk-UA" altLang="en-US" b="1" dirty="0">
                <a:solidFill>
                  <a:srgbClr val="FF6600"/>
                </a:solidFill>
                <a:latin typeface="Book Antiqua" panose="02040602050305030304" pitchFamily="18" charset="0"/>
              </a:rPr>
              <a:t>Новий відлік 24 секунд. </a:t>
            </a:r>
            <a:r>
              <a:rPr lang="uk-UA" altLang="en-US" b="1" dirty="0">
                <a:latin typeface="Book Antiqua" panose="02040602050305030304" pitchFamily="18" charset="0"/>
              </a:rPr>
              <a:t>Рука піднімається вгору. </a:t>
            </a:r>
            <a:r>
              <a:rPr lang="uk-UA" altLang="en-US" b="1" dirty="0" smtClean="0">
                <a:latin typeface="Book Antiqua" panose="02040602050305030304" pitchFamily="18" charset="0"/>
              </a:rPr>
              <a:t>Указівний </a:t>
            </a:r>
            <a:r>
              <a:rPr lang="uk-UA" altLang="en-US" b="1" dirty="0">
                <a:latin typeface="Book Antiqua" panose="02040602050305030304" pitchFamily="18" charset="0"/>
              </a:rPr>
              <a:t>палець руки здійснює круговий рух. </a:t>
            </a:r>
            <a:br>
              <a:rPr lang="uk-UA" altLang="en-US" b="1" dirty="0">
                <a:latin typeface="Book Antiqua" panose="02040602050305030304" pitchFamily="18" charset="0"/>
              </a:rPr>
            </a:br>
            <a:endParaRPr lang="en-US" dirty="0"/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2999656" y="4658"/>
            <a:ext cx="6934200" cy="715963"/>
          </a:xfrm>
        </p:spPr>
        <p:txBody>
          <a:bodyPr/>
          <a:lstStyle/>
          <a:p>
            <a:r>
              <a:rPr lang="uk-UA" altLang="en-US" sz="4000" dirty="0" smtClean="0">
                <a:latin typeface="Book Antiqua" panose="02040602050305030304" pitchFamily="18" charset="0"/>
              </a:rPr>
              <a:t>Жести суддів у баскетболі</a:t>
            </a:r>
            <a:endParaRPr lang="en-US" altLang="en-US" sz="40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795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-template-24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288</TotalTime>
  <Words>748</Words>
  <Application>Microsoft Office PowerPoint</Application>
  <PresentationFormat>Широкий екран</PresentationFormat>
  <Paragraphs>100</Paragraphs>
  <Slides>16</Slides>
  <Notes>16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16</vt:i4>
      </vt:variant>
    </vt:vector>
  </HeadingPairs>
  <TitlesOfParts>
    <vt:vector size="26" baseType="lpstr">
      <vt:lpstr>Arial</vt:lpstr>
      <vt:lpstr>Book Antiqua</vt:lpstr>
      <vt:lpstr>Calibri</vt:lpstr>
      <vt:lpstr>Calibri Light</vt:lpstr>
      <vt:lpstr>Comic Sans MS</vt:lpstr>
      <vt:lpstr>Roboto</vt:lpstr>
      <vt:lpstr>Times New Roman</vt:lpstr>
      <vt:lpstr>verdana</vt:lpstr>
      <vt:lpstr>Wingdings</vt:lpstr>
      <vt:lpstr>powerpoint-template-24</vt:lpstr>
      <vt:lpstr>6 листопада –  Національний день баскетболу</vt:lpstr>
      <vt:lpstr>Історія виникнення баскетболу</vt:lpstr>
      <vt:lpstr>Презентація PowerPoint</vt:lpstr>
      <vt:lpstr>Презентація PowerPoint</vt:lpstr>
      <vt:lpstr>Правила гри у баскетбол</vt:lpstr>
      <vt:lpstr>Баскетбольний майданчик</vt:lpstr>
      <vt:lpstr>Баскетбольний майданчик</vt:lpstr>
      <vt:lpstr>Жести суддів у баскетболі</vt:lpstr>
      <vt:lpstr>Жести суддів у баскетболі</vt:lpstr>
      <vt:lpstr>Жести суддів у баскетболі</vt:lpstr>
      <vt:lpstr>Початок гри та ігровий час</vt:lpstr>
      <vt:lpstr>Переможець гри</vt:lpstr>
      <vt:lpstr>Порушення у баскетболі</vt:lpstr>
      <vt:lpstr>Порушення у баскетболі</vt:lpstr>
      <vt:lpstr>Технічні прийоми гри</vt:lpstr>
      <vt:lpstr>Відео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 листопада –  Національний день баскетболу</dc:title>
  <dc:creator>RePack by Diakov</dc:creator>
  <cp:lastModifiedBy>RePack by Diakov</cp:lastModifiedBy>
  <cp:revision>32</cp:revision>
  <dcterms:created xsi:type="dcterms:W3CDTF">2021-10-27T13:42:41Z</dcterms:created>
  <dcterms:modified xsi:type="dcterms:W3CDTF">2021-11-05T13:20:46Z</dcterms:modified>
</cp:coreProperties>
</file>